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2"/>
    <p:sldMasterId id="2147483674" r:id="rId3"/>
    <p:sldMasterId id="2147484117" r:id="rId4"/>
  </p:sldMasterIdLst>
  <p:notesMasterIdLst>
    <p:notesMasterId r:id="rId23"/>
  </p:notesMasterIdLst>
  <p:sldIdLst>
    <p:sldId id="257" r:id="rId5"/>
    <p:sldId id="270" r:id="rId6"/>
    <p:sldId id="281" r:id="rId7"/>
    <p:sldId id="272" r:id="rId8"/>
    <p:sldId id="282" r:id="rId9"/>
    <p:sldId id="283" r:id="rId10"/>
    <p:sldId id="285" r:id="rId11"/>
    <p:sldId id="264" r:id="rId12"/>
    <p:sldId id="273" r:id="rId13"/>
    <p:sldId id="269" r:id="rId14"/>
    <p:sldId id="271" r:id="rId15"/>
    <p:sldId id="268" r:id="rId16"/>
    <p:sldId id="279" r:id="rId17"/>
    <p:sldId id="274" r:id="rId18"/>
    <p:sldId id="280" r:id="rId19"/>
    <p:sldId id="278" r:id="rId20"/>
    <p:sldId id="286" r:id="rId21"/>
    <p:sldId id="277" r:id="rId2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9ED8"/>
    <a:srgbClr val="D87ACA"/>
    <a:srgbClr val="FBEFFB"/>
    <a:srgbClr val="FFFF99"/>
    <a:srgbClr val="009900"/>
    <a:srgbClr val="0DFF7A"/>
    <a:srgbClr val="4DC100"/>
    <a:srgbClr val="FF6600"/>
    <a:srgbClr val="FFFF00"/>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44" autoAdjust="0"/>
    <p:restoredTop sz="94660"/>
  </p:normalViewPr>
  <p:slideViewPr>
    <p:cSldViewPr>
      <p:cViewPr>
        <p:scale>
          <a:sx n="75" d="100"/>
          <a:sy n="75" d="100"/>
        </p:scale>
        <p:origin x="1194" y="54"/>
      </p:cViewPr>
      <p:guideLst>
        <p:guide orient="horz" pos="2160"/>
        <p:guide pos="2880"/>
      </p:guideLst>
    </p:cSldViewPr>
  </p:slideViewPr>
  <p:notesTextViewPr>
    <p:cViewPr>
      <p:scale>
        <a:sx n="1" d="1"/>
        <a:sy n="1" d="1"/>
      </p:scale>
      <p:origin x="0" y="0"/>
    </p:cViewPr>
  </p:notesTextViewPr>
  <p:gridSpacing cx="120000" cy="1200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23D15DA-3A05-40B5-AEC9-F940F45DE3EE}" type="datetimeFigureOut">
              <a:rPr lang="en-US" altLang="ja-JP"/>
              <a:pPr/>
              <a:t>4/12/2018</a:t>
            </a:fld>
            <a:endParaRPr lang="en-US" altLang="ja-JP"/>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582E0C9-0C4A-4CAD-A640-784D88046FAB}" type="slidenum">
              <a:rPr lang="en-US" altLang="ja-JP"/>
              <a:pPr/>
              <a:t>‹#›</a:t>
            </a:fld>
            <a:endParaRPr lang="en-US" altLang="ja-JP"/>
          </a:p>
        </p:txBody>
      </p:sp>
    </p:spTree>
    <p:extLst>
      <p:ext uri="{BB962C8B-B14F-4D97-AF65-F5344CB8AC3E}">
        <p14:creationId xmlns:p14="http://schemas.microsoft.com/office/powerpoint/2010/main" val="139803861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1843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1843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4E0D0166-0198-42A1-BD05-3199235BDCAF}" type="datetime8">
              <a:rPr lang="en-US" altLang="ja-JP">
                <a:solidFill>
                  <a:srgbClr val="FFFFFF"/>
                </a:solidFill>
                <a:sym typeface="Calibri" pitchFamily="34" charset="0"/>
              </a:rPr>
              <a:pPr>
                <a:buSzPct val="100000"/>
              </a:pPr>
              <a:t>4/12/2018 10:45 PM</a:t>
            </a:fld>
            <a:endParaRPr lang="en-US" altLang="ja-JP">
              <a:solidFill>
                <a:srgbClr val="FFFFFF"/>
              </a:solidFill>
              <a:sym typeface="Calibri" pitchFamily="34" charset="0"/>
            </a:endParaRPr>
          </a:p>
        </p:txBody>
      </p:sp>
      <p:sp>
        <p:nvSpPr>
          <p:cNvPr id="18438" name="Footer Placeholder 5"/>
          <p:cNvSpPr>
            <a:spLocks noGrp="1"/>
          </p:cNvSpPr>
          <p:nvPr>
            <p:ph type="ftr" sz="quarter" idx="4"/>
          </p:nvPr>
        </p:nvSpPr>
        <p:spPr bwMode="auto">
          <a:xfrm>
            <a:off x="0" y="8685213"/>
            <a:ext cx="6172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z="500" smtClean="0">
                <a:solidFill>
                  <a:srgbClr val="000000"/>
                </a:solidFill>
                <a:sym typeface="Calibri" pitchFamily="34" charset="0"/>
              </a:rPr>
              <a:t>© 2007 Microsoft Corporation. All rights reserved. Microsoft</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 Vista</a:t>
            </a:r>
            <a:r>
              <a:rPr lang="ja-JP" altLang="en-US" sz="500"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z="500" smtClean="0">
                <a:solidFill>
                  <a:srgbClr val="000000"/>
                </a:solidFill>
                <a:sym typeface="Calibri" pitchFamily="34" charset="0"/>
              </a:rPr>
              <a:t>ここに示す情報は参照だけを目的とし、発表時点での </a:t>
            </a:r>
            <a:r>
              <a:rPr lang="en-US" altLang="ja-JP" sz="500" smtClean="0">
                <a:solidFill>
                  <a:srgbClr val="000000"/>
                </a:solidFill>
                <a:sym typeface="Calibri" pitchFamily="34" charset="0"/>
              </a:rPr>
              <a:t>Microsoft Corporation </a:t>
            </a:r>
            <a:r>
              <a:rPr lang="ja-JP" altLang="en-US" sz="500" smtClean="0">
                <a:solidFill>
                  <a:srgbClr val="000000"/>
                </a:solidFill>
                <a:sym typeface="Calibri" pitchFamily="34" charset="0"/>
              </a:rPr>
              <a:t>の見解を表します。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は変化する市況に対応する必要があり、この発表は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のコミットメントとして解釈されるものではありません。また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はこの発表日以降に提供されるあらゆる情報について、その正確性を保証できるものではありません。  </a:t>
            </a:r>
            <a:br>
              <a:rPr lang="ja-JP" altLang="en-US" sz="500" smtClean="0">
                <a:solidFill>
                  <a:srgbClr val="000000"/>
                </a:solidFill>
                <a:sym typeface="Calibri" pitchFamily="34" charset="0"/>
              </a:rPr>
            </a:b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はここに示される情報について、明示、黙示、または法令を問わず保証をしません。</a:t>
            </a:r>
          </a:p>
        </p:txBody>
      </p:sp>
      <p:sp>
        <p:nvSpPr>
          <p:cNvPr id="18439" name="Slide Number Placeholder 6"/>
          <p:cNvSpPr>
            <a:spLocks noGrp="1"/>
          </p:cNvSpPr>
          <p:nvPr>
            <p:ph type="sldNum" sz="quarter" idx="5"/>
          </p:nvPr>
        </p:nvSpPr>
        <p:spPr bwMode="auto">
          <a:xfrm>
            <a:off x="6172200" y="8685213"/>
            <a:ext cx="684213"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C15EDFE5-29C0-49D0-9E64-123A677797A7}" type="slidenum">
              <a:rPr lang="en-US" altLang="ja-JP">
                <a:solidFill>
                  <a:srgbClr val="FFFFFF"/>
                </a:solidFill>
                <a:sym typeface="Calibri" pitchFamily="34" charset="0"/>
              </a:rPr>
              <a:pPr>
                <a:buSzPct val="100000"/>
              </a:pPr>
              <a:t>1</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842215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1843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1843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4E0D0166-0198-42A1-BD05-3199235BDCAF}" type="datetime8">
              <a:rPr lang="en-US" altLang="ja-JP">
                <a:solidFill>
                  <a:srgbClr val="FFFFFF"/>
                </a:solidFill>
                <a:sym typeface="Calibri" pitchFamily="34" charset="0"/>
              </a:rPr>
              <a:pPr>
                <a:buSzPct val="100000"/>
              </a:pPr>
              <a:t>4/12/2018 10:45 PM</a:t>
            </a:fld>
            <a:endParaRPr lang="en-US" altLang="ja-JP">
              <a:solidFill>
                <a:srgbClr val="FFFFFF"/>
              </a:solidFill>
              <a:sym typeface="Calibri" pitchFamily="34" charset="0"/>
            </a:endParaRPr>
          </a:p>
        </p:txBody>
      </p:sp>
      <p:sp>
        <p:nvSpPr>
          <p:cNvPr id="18438" name="Footer Placeholder 5"/>
          <p:cNvSpPr>
            <a:spLocks noGrp="1"/>
          </p:cNvSpPr>
          <p:nvPr>
            <p:ph type="ftr" sz="quarter" idx="4"/>
          </p:nvPr>
        </p:nvSpPr>
        <p:spPr bwMode="auto">
          <a:xfrm>
            <a:off x="0" y="8685213"/>
            <a:ext cx="6172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z="500" smtClean="0">
                <a:solidFill>
                  <a:srgbClr val="000000"/>
                </a:solidFill>
                <a:sym typeface="Calibri" pitchFamily="34" charset="0"/>
              </a:rPr>
              <a:t>© 2007 Microsoft Corporation. All rights reserved. Microsoft</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 Vista</a:t>
            </a:r>
            <a:r>
              <a:rPr lang="ja-JP" altLang="en-US" sz="500"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z="500" smtClean="0">
                <a:solidFill>
                  <a:srgbClr val="000000"/>
                </a:solidFill>
                <a:sym typeface="Calibri" pitchFamily="34" charset="0"/>
              </a:rPr>
              <a:t>ここに示す情報は参照だけを目的とし、発表時点での </a:t>
            </a:r>
            <a:r>
              <a:rPr lang="en-US" altLang="ja-JP" sz="500" smtClean="0">
                <a:solidFill>
                  <a:srgbClr val="000000"/>
                </a:solidFill>
                <a:sym typeface="Calibri" pitchFamily="34" charset="0"/>
              </a:rPr>
              <a:t>Microsoft Corporation </a:t>
            </a:r>
            <a:r>
              <a:rPr lang="ja-JP" altLang="en-US" sz="500" smtClean="0">
                <a:solidFill>
                  <a:srgbClr val="000000"/>
                </a:solidFill>
                <a:sym typeface="Calibri" pitchFamily="34" charset="0"/>
              </a:rPr>
              <a:t>の見解を表します。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は変化する市況に対応する必要があり、この発表は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のコミットメントとして解釈されるものではありません。また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はこの発表日以降に提供されるあらゆる情報について、その正確性を保証できるものではありません。  </a:t>
            </a:r>
            <a:br>
              <a:rPr lang="ja-JP" altLang="en-US" sz="500" smtClean="0">
                <a:solidFill>
                  <a:srgbClr val="000000"/>
                </a:solidFill>
                <a:sym typeface="Calibri" pitchFamily="34" charset="0"/>
              </a:rPr>
            </a:b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はここに示される情報について、明示、黙示、または法令を問わず保証をしません。</a:t>
            </a:r>
          </a:p>
        </p:txBody>
      </p:sp>
      <p:sp>
        <p:nvSpPr>
          <p:cNvPr id="18439" name="Slide Number Placeholder 6"/>
          <p:cNvSpPr>
            <a:spLocks noGrp="1"/>
          </p:cNvSpPr>
          <p:nvPr>
            <p:ph type="sldNum" sz="quarter" idx="5"/>
          </p:nvPr>
        </p:nvSpPr>
        <p:spPr bwMode="auto">
          <a:xfrm>
            <a:off x="6172200" y="8685213"/>
            <a:ext cx="684213"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C15EDFE5-29C0-49D0-9E64-123A677797A7}" type="slidenum">
              <a:rPr lang="en-US" altLang="ja-JP">
                <a:solidFill>
                  <a:srgbClr val="FFFFFF"/>
                </a:solidFill>
                <a:sym typeface="Calibri" pitchFamily="34" charset="0"/>
              </a:rPr>
              <a:pPr>
                <a:buSzPct val="100000"/>
              </a:pPr>
              <a:t>18</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96266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4/12/2018 10:45 PM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2</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301741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4/12/2018 10:45 PM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3</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530725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4/12/2018 10:45 PM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4</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2943003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4/12/2018 10:45 PM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5</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484952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4/12/2018 10:45 PM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8</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416797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4/12/2018 10:45 PM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9</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510557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ED0182C-2C65-4A82-A02A-9A39805800B9}" type="datetime8">
              <a:rPr lang="en-US" altLang="ja-JP">
                <a:solidFill>
                  <a:srgbClr val="FFFFFF"/>
                </a:solidFill>
                <a:sym typeface="Calibri" pitchFamily="34" charset="0"/>
              </a:rPr>
              <a:pPr>
                <a:buSzPct val="100000"/>
              </a:pPr>
              <a:t>4/12/2018 10:45 PM</a:t>
            </a:fld>
            <a:endParaRPr lang="en-US" altLang="ja-JP">
              <a:solidFill>
                <a:srgbClr val="FFFFFF"/>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9F63698E-715C-4BAA-9AD9-936E37AB4838}" type="slidenum">
              <a:rPr lang="en-US" altLang="ja-JP">
                <a:solidFill>
                  <a:srgbClr val="FFFFFF"/>
                </a:solidFill>
                <a:sym typeface="Calibri" pitchFamily="34" charset="0"/>
              </a:rPr>
              <a:pPr>
                <a:buSzPct val="100000"/>
              </a:pPr>
              <a:t>10</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366464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970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9701"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56F2ADA2-6516-44EE-8BA4-8A2B11F81639}" type="datetime8">
              <a:rPr lang="en-US" altLang="ja-JP">
                <a:solidFill>
                  <a:srgbClr val="FFFFFF"/>
                </a:solidFill>
                <a:sym typeface="Calibri" pitchFamily="34" charset="0"/>
              </a:rPr>
              <a:pPr>
                <a:buSzPct val="100000"/>
              </a:pPr>
              <a:t>4/12/2018 10:45 PM</a:t>
            </a:fld>
            <a:endParaRPr lang="en-US" altLang="ja-JP">
              <a:solidFill>
                <a:srgbClr val="FFFFFF"/>
              </a:solidFill>
              <a:sym typeface="Calibri" pitchFamily="34" charset="0"/>
            </a:endParaRPr>
          </a:p>
        </p:txBody>
      </p:sp>
      <p:sp>
        <p:nvSpPr>
          <p:cNvPr id="2970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970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D5205CA2-C52D-4E67-832F-4EC06246E9CF}" type="slidenum">
              <a:rPr lang="en-US" altLang="ja-JP">
                <a:solidFill>
                  <a:srgbClr val="FFFFFF"/>
                </a:solidFill>
                <a:sym typeface="Calibri" pitchFamily="34" charset="0"/>
              </a:rPr>
              <a:pPr>
                <a:buSzPct val="100000"/>
              </a:pPr>
              <a:t>12</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23003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Tree>
    <p:extLst>
      <p:ext uri="{BB962C8B-B14F-4D97-AF65-F5344CB8AC3E}">
        <p14:creationId xmlns:p14="http://schemas.microsoft.com/office/powerpoint/2010/main" val="316344165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419901761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lIns="152394" tIns="76197" rIns="152394" bIns="76197" anchor="b">
            <a:noAutofit/>
          </a:bodyPr>
          <a:lstStyle>
            <a:lvl1pPr algn="r">
              <a:buFont typeface="Arial" pitchFamily="34" charset="0"/>
              <a:buNone/>
              <a:defRPr>
                <a:solidFill>
                  <a:srgbClr val="000000"/>
                </a:solidFill>
                <a:effectLst/>
                <a:latin typeface="+mj-lt"/>
              </a:defRPr>
            </a:lvl1pPr>
          </a:lstStyle>
          <a:p>
            <a:pPr lvl="0"/>
            <a:r>
              <a:rPr lang="ja-JP" altLang="en-US" smtClean="0"/>
              <a:t>マスター テキストの書式設定</a:t>
            </a:r>
          </a:p>
        </p:txBody>
      </p:sp>
    </p:spTree>
    <p:extLst>
      <p:ext uri="{BB962C8B-B14F-4D97-AF65-F5344CB8AC3E}">
        <p14:creationId xmlns:p14="http://schemas.microsoft.com/office/powerpoint/2010/main" val="110290184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17646197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69066230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74117348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175922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Tree>
    <p:extLst>
      <p:ext uri="{BB962C8B-B14F-4D97-AF65-F5344CB8AC3E}">
        <p14:creationId xmlns:p14="http://schemas.microsoft.com/office/powerpoint/2010/main" val="328158273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8777665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661856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0323630"/>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02065093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888158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pPr/>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3570172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ja-JP" altLang="en-US" smtClean="0"/>
              <a:t>マスター タイトルの書式設定</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5098273"/>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2" name="Content Placeholder 3"/>
          <p:cNvSpPr>
            <a:spLocks noGrp="1"/>
          </p:cNvSpPr>
          <p:nvPr>
            <p:ph sz="quarter" idx="13"/>
          </p:nvPr>
        </p:nvSpPr>
        <p:spPr>
          <a:xfrm>
            <a:off x="685331" y="3051013"/>
            <a:ext cx="3829520" cy="274018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3" name="Content Placeholder 5"/>
          <p:cNvSpPr>
            <a:spLocks noGrp="1"/>
          </p:cNvSpPr>
          <p:nvPr>
            <p:ph sz="quarter" idx="14"/>
          </p:nvPr>
        </p:nvSpPr>
        <p:spPr>
          <a:xfrm>
            <a:off x="4629150" y="3051013"/>
            <a:ext cx="3829051" cy="274018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7215473"/>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0215294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4/12/2018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49083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ja-JP" altLang="en-US" smtClean="0"/>
              <a:t>マスター タイトルの書式設定</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814508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568421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4130977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E52456E-5419-4446-AFAC-8B71438D0374}" type="datetimeFigureOut">
              <a:rPr kumimoji="1" lang="ja-JP" altLang="en-US" smtClean="0"/>
              <a:t>2018/4/12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9297E97-A641-47CF-84E1-E04BA9B75EAE}" type="slidenum">
              <a:rPr kumimoji="1" lang="ja-JP" altLang="en-US" smtClean="0"/>
              <a:t>‹#›</a:t>
            </a:fld>
            <a:endParaRPr kumimoji="1" lang="ja-JP" altLang="en-US"/>
          </a:p>
        </p:txBody>
      </p:sp>
    </p:spTree>
    <p:extLst>
      <p:ext uri="{BB962C8B-B14F-4D97-AF65-F5344CB8AC3E}">
        <p14:creationId xmlns:p14="http://schemas.microsoft.com/office/powerpoint/2010/main" val="139417704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21946480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ja-JP" altLang="en-US" smtClean="0"/>
              <a:t>マスター タイトルの書式設定</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E52456E-5419-4446-AFAC-8B71438D0374}" type="datetimeFigureOut">
              <a:rPr kumimoji="1" lang="ja-JP" altLang="en-US" smtClean="0"/>
              <a:t>2018/4/12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9297E97-A641-47CF-84E1-E04BA9B75EAE}" type="slidenum">
              <a:rPr kumimoji="1" lang="ja-JP" altLang="en-US" smtClean="0"/>
              <a:t>‹#›</a:t>
            </a:fld>
            <a:endParaRPr kumimoji="1" lang="ja-JP" alt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9018693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E52456E-5419-4446-AFAC-8B71438D0374}" type="datetimeFigureOut">
              <a:rPr kumimoji="1" lang="ja-JP" altLang="en-US" smtClean="0"/>
              <a:t>2018/4/12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9297E97-A641-47CF-84E1-E04BA9B75EAE}" type="slidenum">
              <a:rPr kumimoji="1" lang="ja-JP" altLang="en-US" smtClean="0"/>
              <a:t>‹#›</a:t>
            </a:fld>
            <a:endParaRPr kumimoji="1" lang="ja-JP" altLang="en-US"/>
          </a:p>
        </p:txBody>
      </p:sp>
    </p:spTree>
    <p:extLst>
      <p:ext uri="{BB962C8B-B14F-4D97-AF65-F5344CB8AC3E}">
        <p14:creationId xmlns:p14="http://schemas.microsoft.com/office/powerpoint/2010/main" val="407010591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ja-JP" altLang="en-US" smtClean="0"/>
              <a:t>マスター タイトルの書式設定</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6E52456E-5419-4446-AFAC-8B71438D0374}" type="datetimeFigureOut">
              <a:rPr kumimoji="1" lang="ja-JP" altLang="en-US" smtClean="0"/>
              <a:t>2018/4/12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9297E97-A641-47CF-84E1-E04BA9B75EAE}" type="slidenum">
              <a:rPr kumimoji="1" lang="ja-JP" altLang="en-US" smtClean="0"/>
              <a:t>‹#›</a:t>
            </a:fld>
            <a:endParaRPr kumimoji="1" lang="ja-JP" altLang="en-US"/>
          </a:p>
        </p:txBody>
      </p:sp>
    </p:spTree>
    <p:extLst>
      <p:ext uri="{BB962C8B-B14F-4D97-AF65-F5344CB8AC3E}">
        <p14:creationId xmlns:p14="http://schemas.microsoft.com/office/powerpoint/2010/main" val="325993436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ja-JP" altLang="en-US" smtClean="0"/>
              <a:t>マスター タイトルの書式設定</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6E52456E-5419-4446-AFAC-8B71438D0374}" type="datetimeFigureOut">
              <a:rPr kumimoji="1" lang="ja-JP" altLang="en-US" smtClean="0"/>
              <a:t>2018/4/12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9297E97-A641-47CF-84E1-E04BA9B75EAE}" type="slidenum">
              <a:rPr kumimoji="1" lang="ja-JP" altLang="en-US" smtClean="0"/>
              <a:t>‹#›</a:t>
            </a:fld>
            <a:endParaRPr kumimoji="1" lang="ja-JP" altLang="en-US"/>
          </a:p>
        </p:txBody>
      </p:sp>
    </p:spTree>
    <p:extLst>
      <p:ext uri="{BB962C8B-B14F-4D97-AF65-F5344CB8AC3E}">
        <p14:creationId xmlns:p14="http://schemas.microsoft.com/office/powerpoint/2010/main" val="279386316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083584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ja-JP" altLang="en-US" smtClean="0"/>
              <a:t>マスター タイトルの書式設定</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0221640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99007911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8065543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111818677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92065389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3339170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27024579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35356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981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4.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5.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3.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ja-JP" altLang="en-US" smtClean="0"/>
              <a:t>マスター タイトルの書式設定</a:t>
            </a:r>
            <a:endParaRPr lang="en-US" dirty="0"/>
          </a:p>
        </p:txBody>
      </p:sp>
      <p:sp>
        <p:nvSpPr>
          <p:cNvPr id="1027" name="Text Placeholder 2"/>
          <p:cNvSpPr>
            <a:spLocks noGrp="1"/>
          </p:cNvSpPr>
          <p:nvPr>
            <p:ph type="body" idx="1"/>
          </p:nvPr>
        </p:nvSpPr>
        <p:spPr bwMode="auto">
          <a:xfrm>
            <a:off x="381000" y="1412875"/>
            <a:ext cx="8382000"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ltLang="ja-JP" smtClean="0"/>
          </a:p>
        </p:txBody>
      </p:sp>
    </p:spTree>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9" r:id="rId10"/>
    <p:sldLayoutId id="2147483690" r:id="rId11"/>
    <p:sldLayoutId id="2147483687" r:id="rId12"/>
    <p:sldLayoutId id="2147483713" r:id="rId13"/>
    <p:sldLayoutId id="2147483841" r:id="rId14"/>
  </p:sldLayoutIdLst>
  <p:transition>
    <p:fade/>
  </p:transition>
  <p:txStyles>
    <p:titleStyle>
      <a:lvl1pPr algn="l" defTabSz="912813" rtl="0" eaLnBrk="1" fontAlgn="base" hangingPunct="1">
        <a:lnSpc>
          <a:spcPct val="90000"/>
        </a:lnSpc>
        <a:spcBef>
          <a:spcPct val="0"/>
        </a:spcBef>
        <a:spcAft>
          <a:spcPct val="0"/>
        </a:spcAft>
        <a:defRPr kumimoji="1" lang="en-US" sz="4800" kern="1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vl2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2pPr>
      <a:lvl3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3pPr>
      <a:lvl4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4pPr>
      <a:lvl5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5pPr>
      <a:lvl6pPr marL="4572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6pPr>
      <a:lvl7pPr marL="9144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7pPr>
      <a:lvl8pPr marL="13716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8pPr>
      <a:lvl9pPr marL="18288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9pPr>
    </p:titleStyle>
    <p:bodyStyle>
      <a:lvl1pPr marL="396875" indent="-396875" algn="l" defTabSz="912813" rtl="0" eaLnBrk="1" fontAlgn="base" hangingPunct="1">
        <a:lnSpc>
          <a:spcPct val="90000"/>
        </a:lnSpc>
        <a:spcBef>
          <a:spcPct val="20000"/>
        </a:spcBef>
        <a:spcAft>
          <a:spcPct val="0"/>
        </a:spcAft>
        <a:buBlip>
          <a:blip r:embed="rId17"/>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18"/>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363" rtl="0" eaLnBrk="1" latinLnBrk="0" hangingPunct="1">
        <a:defRPr kumimoji="1" sz="1800" kern="1200">
          <a:solidFill>
            <a:schemeClr val="tx1"/>
          </a:solidFill>
          <a:latin typeface="+mn-lt"/>
          <a:ea typeface="+mn-ea"/>
          <a:cs typeface="+mn-cs"/>
        </a:defRPr>
      </a:lvl1pPr>
      <a:lvl2pPr marL="457182" algn="l" defTabSz="914363" rtl="0" eaLnBrk="1" latinLnBrk="0" hangingPunct="1">
        <a:defRPr kumimoji="1" sz="1800" kern="1200">
          <a:solidFill>
            <a:schemeClr val="tx1"/>
          </a:solidFill>
          <a:latin typeface="+mn-lt"/>
          <a:ea typeface="+mn-ea"/>
          <a:cs typeface="+mn-cs"/>
        </a:defRPr>
      </a:lvl2pPr>
      <a:lvl3pPr marL="914363" algn="l" defTabSz="914363" rtl="0" eaLnBrk="1" latinLnBrk="0" hangingPunct="1">
        <a:defRPr kumimoji="1" sz="1800" kern="1200">
          <a:solidFill>
            <a:schemeClr val="tx1"/>
          </a:solidFill>
          <a:latin typeface="+mn-lt"/>
          <a:ea typeface="+mn-ea"/>
          <a:cs typeface="+mn-cs"/>
        </a:defRPr>
      </a:lvl3pPr>
      <a:lvl4pPr marL="1371545" algn="l" defTabSz="914363" rtl="0" eaLnBrk="1" latinLnBrk="0" hangingPunct="1">
        <a:defRPr kumimoji="1" sz="1800" kern="1200">
          <a:solidFill>
            <a:schemeClr val="tx1"/>
          </a:solidFill>
          <a:latin typeface="+mn-lt"/>
          <a:ea typeface="+mn-ea"/>
          <a:cs typeface="+mn-cs"/>
        </a:defRPr>
      </a:lvl4pPr>
      <a:lvl5pPr marL="1828727" algn="l" defTabSz="914363" rtl="0" eaLnBrk="1" latinLnBrk="0" hangingPunct="1">
        <a:defRPr kumimoji="1" sz="1800" kern="1200">
          <a:solidFill>
            <a:schemeClr val="tx1"/>
          </a:solidFill>
          <a:latin typeface="+mn-lt"/>
          <a:ea typeface="+mn-ea"/>
          <a:cs typeface="+mn-cs"/>
        </a:defRPr>
      </a:lvl5pPr>
      <a:lvl6pPr marL="2285909" algn="l" defTabSz="914363" rtl="0" eaLnBrk="1" latinLnBrk="0" hangingPunct="1">
        <a:defRPr kumimoji="1" sz="1800" kern="1200">
          <a:solidFill>
            <a:schemeClr val="tx1"/>
          </a:solidFill>
          <a:latin typeface="+mn-lt"/>
          <a:ea typeface="+mn-ea"/>
          <a:cs typeface="+mn-cs"/>
        </a:defRPr>
      </a:lvl6pPr>
      <a:lvl7pPr marL="2743090" algn="l" defTabSz="914363" rtl="0" eaLnBrk="1" latinLnBrk="0" hangingPunct="1">
        <a:defRPr kumimoji="1" sz="1800" kern="1200">
          <a:solidFill>
            <a:schemeClr val="tx1"/>
          </a:solidFill>
          <a:latin typeface="+mn-lt"/>
          <a:ea typeface="+mn-ea"/>
          <a:cs typeface="+mn-cs"/>
        </a:defRPr>
      </a:lvl7pPr>
      <a:lvl8pPr marL="3200272" algn="l" defTabSz="914363" rtl="0" eaLnBrk="1" latinLnBrk="0" hangingPunct="1">
        <a:defRPr kumimoji="1" sz="1800" kern="1200">
          <a:solidFill>
            <a:schemeClr val="tx1"/>
          </a:solidFill>
          <a:latin typeface="+mn-lt"/>
          <a:ea typeface="+mn-ea"/>
          <a:cs typeface="+mn-cs"/>
        </a:defRPr>
      </a:lvl8pPr>
      <a:lvl9pPr marL="3657454" algn="l" defTabSz="914363"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pic>
        <p:nvPicPr>
          <p:cNvPr id="2050" name="Picture 3" descr="white rectangle.png"/>
          <p:cNvPicPr>
            <a:picLocks noChangeAspect="1"/>
          </p:cNvPicPr>
          <p:nvPr/>
        </p:nvPicPr>
        <p:blipFill>
          <a:blip r:embed="rId7">
            <a:extLst>
              <a:ext uri="{28A0092B-C50C-407E-A947-70E740481C1C}">
                <a14:useLocalDpi xmlns:a14="http://schemas.microsoft.com/office/drawing/2010/main" val="0"/>
              </a:ext>
            </a:extLst>
          </a:blip>
          <a:srcRect b="10452"/>
          <a:stretch>
            <a:fillRect/>
          </a:stretch>
        </p:blipFill>
        <p:spPr bwMode="auto">
          <a:xfrm>
            <a:off x="0" y="1300163"/>
            <a:ext cx="9144000" cy="555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2052" name="Text Placeholder 2"/>
          <p:cNvSpPr>
            <a:spLocks noGrp="1"/>
          </p:cNvSpPr>
          <p:nvPr>
            <p:ph type="body" idx="1"/>
          </p:nvPr>
        </p:nvSpPr>
        <p:spPr bwMode="auto">
          <a:xfrm>
            <a:off x="722313" y="1905000"/>
            <a:ext cx="8040687"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Tree>
  </p:cSld>
  <p:clrMap bg1="lt1" tx1="dk1" bg2="lt2" tx2="dk2" accent1="accent1" accent2="accent2" accent3="accent3" accent4="accent4" accent5="accent5" accent6="accent6" hlink="hlink" folHlink="folHlink"/>
  <p:sldLayoutIdLst>
    <p:sldLayoutId id="2147483688" r:id="rId1"/>
    <p:sldLayoutId id="2147483691" r:id="rId2"/>
    <p:sldLayoutId id="2147483692" r:id="rId3"/>
    <p:sldLayoutId id="2147483693" r:id="rId4"/>
  </p:sldLayoutIdLst>
  <p:transition>
    <p:fade/>
  </p:transition>
  <p:txStyles>
    <p:titleStyle>
      <a:lvl1pPr algn="l" defTabSz="912813" rtl="0" fontAlgn="base">
        <a:lnSpc>
          <a:spcPct val="90000"/>
        </a:lnSpc>
        <a:spcBef>
          <a:spcPct val="0"/>
        </a:spcBef>
        <a:spcAft>
          <a:spcPct val="0"/>
        </a:spcAft>
        <a:defRPr lang="en-US" sz="4800" kern="1200" spc="-125"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vl2pPr algn="l" defTabSz="912813" rtl="0" fontAlgn="base">
        <a:lnSpc>
          <a:spcPct val="90000"/>
        </a:lnSpc>
        <a:spcBef>
          <a:spcPct val="0"/>
        </a:spcBef>
        <a:spcAft>
          <a:spcPct val="0"/>
        </a:spcAft>
        <a:defRPr sz="4800">
          <a:solidFill>
            <a:schemeClr val="tx1"/>
          </a:solidFill>
          <a:latin typeface="Calibri" pitchFamily="34" charset="0"/>
          <a:cs typeface="Arial" charset="0"/>
        </a:defRPr>
      </a:lvl2pPr>
      <a:lvl3pPr algn="l" defTabSz="912813" rtl="0" fontAlgn="base">
        <a:lnSpc>
          <a:spcPct val="90000"/>
        </a:lnSpc>
        <a:spcBef>
          <a:spcPct val="0"/>
        </a:spcBef>
        <a:spcAft>
          <a:spcPct val="0"/>
        </a:spcAft>
        <a:defRPr sz="4800">
          <a:solidFill>
            <a:schemeClr val="tx1"/>
          </a:solidFill>
          <a:latin typeface="Calibri" pitchFamily="34" charset="0"/>
          <a:cs typeface="Arial" charset="0"/>
        </a:defRPr>
      </a:lvl3pPr>
      <a:lvl4pPr algn="l" defTabSz="912813" rtl="0" fontAlgn="base">
        <a:lnSpc>
          <a:spcPct val="90000"/>
        </a:lnSpc>
        <a:spcBef>
          <a:spcPct val="0"/>
        </a:spcBef>
        <a:spcAft>
          <a:spcPct val="0"/>
        </a:spcAft>
        <a:defRPr sz="4800">
          <a:solidFill>
            <a:schemeClr val="tx1"/>
          </a:solidFill>
          <a:latin typeface="Calibri" pitchFamily="34" charset="0"/>
          <a:cs typeface="Arial" charset="0"/>
        </a:defRPr>
      </a:lvl4pPr>
      <a:lvl5pPr algn="l" defTabSz="912813" rtl="0" fontAlgn="base">
        <a:lnSpc>
          <a:spcPct val="90000"/>
        </a:lnSpc>
        <a:spcBef>
          <a:spcPct val="0"/>
        </a:spcBef>
        <a:spcAft>
          <a:spcPct val="0"/>
        </a:spcAft>
        <a:defRPr sz="4800">
          <a:solidFill>
            <a:schemeClr val="tx1"/>
          </a:solidFill>
          <a:latin typeface="Calibri" pitchFamily="34" charset="0"/>
          <a:cs typeface="Arial" charset="0"/>
        </a:defRPr>
      </a:lvl5pPr>
      <a:lvl6pPr marL="457200" algn="l" defTabSz="912813" rtl="0" fontAlgn="base">
        <a:lnSpc>
          <a:spcPct val="90000"/>
        </a:lnSpc>
        <a:spcBef>
          <a:spcPct val="0"/>
        </a:spcBef>
        <a:spcAft>
          <a:spcPct val="0"/>
        </a:spcAft>
        <a:defRPr sz="4800">
          <a:solidFill>
            <a:schemeClr val="tx1"/>
          </a:solidFill>
          <a:latin typeface="Calibri" pitchFamily="34" charset="0"/>
          <a:cs typeface="Arial" charset="0"/>
        </a:defRPr>
      </a:lvl6pPr>
      <a:lvl7pPr marL="914400" algn="l" defTabSz="912813" rtl="0" fontAlgn="base">
        <a:lnSpc>
          <a:spcPct val="90000"/>
        </a:lnSpc>
        <a:spcBef>
          <a:spcPct val="0"/>
        </a:spcBef>
        <a:spcAft>
          <a:spcPct val="0"/>
        </a:spcAft>
        <a:defRPr sz="4800">
          <a:solidFill>
            <a:schemeClr val="tx1"/>
          </a:solidFill>
          <a:latin typeface="Calibri" pitchFamily="34" charset="0"/>
          <a:cs typeface="Arial" charset="0"/>
        </a:defRPr>
      </a:lvl7pPr>
      <a:lvl8pPr marL="1371600" algn="l" defTabSz="912813" rtl="0" fontAlgn="base">
        <a:lnSpc>
          <a:spcPct val="90000"/>
        </a:lnSpc>
        <a:spcBef>
          <a:spcPct val="0"/>
        </a:spcBef>
        <a:spcAft>
          <a:spcPct val="0"/>
        </a:spcAft>
        <a:defRPr sz="4800">
          <a:solidFill>
            <a:schemeClr val="tx1"/>
          </a:solidFill>
          <a:latin typeface="Calibri" pitchFamily="34" charset="0"/>
          <a:cs typeface="Arial" charset="0"/>
        </a:defRPr>
      </a:lvl8pPr>
      <a:lvl9pPr marL="1828800" algn="l" defTabSz="912813" rtl="0" fontAlgn="base">
        <a:lnSpc>
          <a:spcPct val="90000"/>
        </a:lnSpc>
        <a:spcBef>
          <a:spcPct val="0"/>
        </a:spcBef>
        <a:spcAft>
          <a:spcPct val="0"/>
        </a:spcAft>
        <a:defRPr sz="4800">
          <a:solidFill>
            <a:schemeClr val="tx1"/>
          </a:solidFill>
          <a:latin typeface="Calibri" pitchFamily="34" charset="0"/>
          <a:cs typeface="Arial" charset="0"/>
        </a:defRPr>
      </a:lvl9pPr>
    </p:titleStyle>
    <p:bodyStyle>
      <a:lvl1pPr algn="l" defTabSz="912813" rtl="0" fontAlgn="base">
        <a:lnSpc>
          <a:spcPct val="90000"/>
        </a:lnSpc>
        <a:spcBef>
          <a:spcPct val="20000"/>
        </a:spcBef>
        <a:spcAft>
          <a:spcPct val="0"/>
        </a:spcAft>
        <a:buFont typeface="Arial" charset="0"/>
        <a:defRPr sz="3000" b="1" kern="1200">
          <a:solidFill>
            <a:schemeClr val="tx1"/>
          </a:solidFill>
          <a:latin typeface="Courier New" pitchFamily="49" charset="0"/>
          <a:ea typeface="+mn-ea"/>
          <a:cs typeface="Courier New" pitchFamily="49" charset="0"/>
        </a:defRPr>
      </a:lvl1pPr>
      <a:lvl2pPr marL="384175" indent="-6350" algn="l" defTabSz="912813" rtl="0" fontAlgn="base">
        <a:lnSpc>
          <a:spcPct val="90000"/>
        </a:lnSpc>
        <a:spcBef>
          <a:spcPct val="20000"/>
        </a:spcBef>
        <a:spcAft>
          <a:spcPct val="0"/>
        </a:spcAft>
        <a:buFont typeface="Arial" charset="0"/>
        <a:defRPr sz="2800" b="1" kern="1200">
          <a:solidFill>
            <a:schemeClr val="tx1"/>
          </a:solidFill>
          <a:latin typeface="Courier New" pitchFamily="49" charset="0"/>
          <a:ea typeface="+mn-ea"/>
          <a:cs typeface="Courier New" pitchFamily="49" charset="0"/>
        </a:defRPr>
      </a:lvl2pPr>
      <a:lvl3pPr marL="760413" indent="-6350"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3pPr>
      <a:lvl4pPr marL="1093788" indent="6350"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4pPr>
      <a:lvl5pPr marL="1425575"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mt="80000"/>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4/12/2018</a:t>
            </a:fld>
            <a:endParaRPr lang="en-US" dirty="0"/>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75050601"/>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Lst>
  <p:transition>
    <p:fade/>
  </p:transition>
  <p:timing>
    <p:tnLst>
      <p:par>
        <p:cTn id="1" dur="indefinite" restart="never" nodeType="tmRoot"/>
      </p:par>
    </p:tnLst>
  </p:timing>
  <p:txStyles>
    <p:titleStyle>
      <a:lvl1pPr algn="ctr" defTabSz="914400" rtl="0" eaLnBrk="1" latinLnBrk="0" hangingPunct="1">
        <a:lnSpc>
          <a:spcPct val="90000"/>
        </a:lnSpc>
        <a:spcBef>
          <a:spcPct val="0"/>
        </a:spcBef>
        <a:buNone/>
        <a:defRPr kumimoji="1"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kumimoji="1"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kumimoji="1"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6.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6.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6.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6.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テキスト プレースホルダー 7"/>
          <p:cNvSpPr>
            <a:spLocks noGrp="1"/>
          </p:cNvSpPr>
          <p:nvPr>
            <p:ph type="body" sz="half" idx="2"/>
          </p:nvPr>
        </p:nvSpPr>
        <p:spPr/>
        <p:txBody>
          <a:bodyPr/>
          <a:lstStyle/>
          <a:p>
            <a:endParaRPr kumimoji="1" lang="ja-JP" altLang="en-US"/>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0" y="0"/>
            <a:ext cx="9144000" cy="6858000"/>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6">
                <a:lumMod val="40000"/>
                <a:lumOff val="60000"/>
              </a:schemeClr>
            </a:gs>
            <a:gs pos="83000">
              <a:schemeClr val="accent6">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9672" y="139899"/>
            <a:ext cx="7732431" cy="1163395"/>
          </a:xfrm>
        </p:spPr>
        <p:txBody>
          <a:bodyPr>
            <a:normAutofit/>
          </a:bodyPr>
          <a:lstStyle/>
          <a:p>
            <a:pPr defTabSz="914363" fontAlgn="auto">
              <a:spcAft>
                <a:spcPts val="0"/>
              </a:spcAft>
              <a:defRPr/>
            </a:pPr>
            <a:r>
              <a:rPr dirty="0">
                <a:latin typeface="Meiryo UI" pitchFamily="50" charset="-128"/>
                <a:ea typeface="Meiryo UI" pitchFamily="50" charset="-128"/>
                <a:cs typeface="Meiryo UI" pitchFamily="50" charset="-128"/>
              </a:rPr>
              <a:t/>
            </a:r>
            <a:br>
              <a:rPr dirty="0">
                <a:latin typeface="Meiryo UI" pitchFamily="50" charset="-128"/>
                <a:ea typeface="Meiryo UI" pitchFamily="50" charset="-128"/>
                <a:cs typeface="Meiryo UI" pitchFamily="50" charset="-128"/>
              </a:rPr>
            </a:br>
            <a:endParaRPr dirty="0">
              <a:solidFill>
                <a:schemeClr val="tx2"/>
              </a:solidFill>
              <a:latin typeface="Meiryo UI" pitchFamily="50" charset="-128"/>
              <a:ea typeface="Meiryo UI" pitchFamily="50" charset="-128"/>
              <a:cs typeface="Meiryo UI" pitchFamily="50" charset="-128"/>
            </a:endParaRPr>
          </a:p>
        </p:txBody>
      </p:sp>
      <p:sp>
        <p:nvSpPr>
          <p:cNvPr id="6" name="テキスト ボックス 5"/>
          <p:cNvSpPr txBox="1"/>
          <p:nvPr/>
        </p:nvSpPr>
        <p:spPr>
          <a:xfrm>
            <a:off x="386901" y="2788753"/>
            <a:ext cx="4645037" cy="4201150"/>
          </a:xfrm>
          <a:prstGeom prst="rect">
            <a:avLst/>
          </a:prstGeom>
          <a:noFill/>
        </p:spPr>
        <p:txBody>
          <a:bodyPr wrap="square" rtlCol="0">
            <a:spAutoFit/>
          </a:bodyPr>
          <a:lstStyle/>
          <a:p>
            <a:r>
              <a:rPr kumimoji="1" lang="en-US" altLang="ja-JP" sz="1900" b="1" dirty="0" smtClean="0">
                <a:ln w="0">
                  <a:noFill/>
                </a:ln>
                <a:latin typeface="Meiryo UI" panose="020B0604030504040204" pitchFamily="50" charset="-128"/>
                <a:ea typeface="Meiryo UI" panose="020B0604030504040204" pitchFamily="50" charset="-128"/>
              </a:rPr>
              <a:t>1</a:t>
            </a:r>
            <a:r>
              <a:rPr kumimoji="1" lang="ja-JP" altLang="en-US" sz="1900" b="1" dirty="0" smtClean="0">
                <a:ln w="0">
                  <a:noFill/>
                </a:ln>
                <a:effectLst/>
                <a:latin typeface="Meiryo UI" panose="020B0604030504040204" pitchFamily="50" charset="-128"/>
                <a:ea typeface="Meiryo UI" panose="020B0604030504040204" pitchFamily="50" charset="-128"/>
              </a:rPr>
              <a:t>年生の集大成として制作しました。</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学内コンテストに</a:t>
            </a:r>
            <a:r>
              <a:rPr kumimoji="1" lang="ja-JP" altLang="en-US" sz="1900" b="1" dirty="0">
                <a:ln w="0">
                  <a:noFill/>
                </a:ln>
                <a:effectLst/>
                <a:latin typeface="Meiryo UI" panose="020B0604030504040204" pitchFamily="50" charset="-128"/>
                <a:ea typeface="Meiryo UI" panose="020B0604030504040204" pitchFamily="50" charset="-128"/>
              </a:rPr>
              <a:t>エントリ</a:t>
            </a:r>
            <a:r>
              <a:rPr kumimoji="1" lang="ja-JP" altLang="en-US" sz="1900" b="1" dirty="0" smtClean="0">
                <a:ln w="0">
                  <a:noFill/>
                </a:ln>
                <a:effectLst/>
                <a:latin typeface="Meiryo UI" panose="020B0604030504040204" pitchFamily="50" charset="-128"/>
                <a:ea typeface="Meiryo UI" panose="020B0604030504040204" pitchFamily="50" charset="-128"/>
              </a:rPr>
              <a:t>ーした作品です。</a:t>
            </a:r>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テーマは「ハロウィン」</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a:ln w="0">
                  <a:noFill/>
                </a:ln>
                <a:effectLst/>
                <a:latin typeface="Meiryo UI" panose="020B0604030504040204" pitchFamily="50" charset="-128"/>
                <a:ea typeface="Meiryo UI" panose="020B0604030504040204" pitchFamily="50" charset="-128"/>
              </a:rPr>
              <a:t>誰</a:t>
            </a:r>
            <a:r>
              <a:rPr kumimoji="1" lang="ja-JP" altLang="en-US" sz="1900" b="1" dirty="0" smtClean="0">
                <a:ln w="0">
                  <a:noFill/>
                </a:ln>
                <a:effectLst/>
                <a:latin typeface="Meiryo UI" panose="020B0604030504040204" pitchFamily="50" charset="-128"/>
                <a:ea typeface="Meiryo UI" panose="020B0604030504040204" pitchFamily="50" charset="-128"/>
              </a:rPr>
              <a:t>でも遊べるように単純なキー入力で</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a:ln w="0">
                  <a:noFill/>
                </a:ln>
                <a:effectLst/>
                <a:latin typeface="Meiryo UI" panose="020B0604030504040204" pitchFamily="50" charset="-128"/>
                <a:ea typeface="Meiryo UI" panose="020B0604030504040204" pitchFamily="50" charset="-128"/>
              </a:rPr>
              <a:t>操作</a:t>
            </a:r>
            <a:r>
              <a:rPr kumimoji="1" lang="ja-JP" altLang="en-US" sz="1900" b="1" dirty="0" smtClean="0">
                <a:ln w="0">
                  <a:noFill/>
                </a:ln>
                <a:effectLst/>
                <a:latin typeface="Meiryo UI" panose="020B0604030504040204" pitchFamily="50" charset="-128"/>
                <a:ea typeface="Meiryo UI" panose="020B0604030504040204" pitchFamily="50" charset="-128"/>
              </a:rPr>
              <a:t>できるようになっています</a:t>
            </a:r>
            <a:r>
              <a:rPr kumimoji="1" lang="ja-JP" altLang="en-US" sz="1900" b="1" dirty="0">
                <a:ln w="0">
                  <a:noFill/>
                </a:ln>
                <a:effectLst/>
                <a:latin typeface="Meiryo UI" panose="020B0604030504040204" pitchFamily="50" charset="-128"/>
                <a:ea typeface="Meiryo UI" panose="020B0604030504040204" pitchFamily="50" charset="-128"/>
              </a:rPr>
              <a:t>。</a:t>
            </a:r>
            <a:endParaRPr kumimoji="1" lang="en-US" altLang="ja-JP" sz="1900" b="1" dirty="0">
              <a:ln w="0">
                <a:noFill/>
              </a:ln>
              <a:effectLst/>
              <a:latin typeface="Meiryo UI" panose="020B0604030504040204" pitchFamily="50" charset="-128"/>
              <a:ea typeface="Meiryo UI" panose="020B0604030504040204" pitchFamily="50" charset="-128"/>
            </a:endParaRPr>
          </a:p>
          <a:p>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ほぼすべての画像（プレイヤー、背景等）を自作しました。</a:t>
            </a:r>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敵はオバケのふわふわとした曲線的な動きを再現するため三角関数を用いた制御を行い</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ました。</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また</a:t>
            </a:r>
            <a:r>
              <a:rPr kumimoji="1" lang="ja-JP" altLang="en-US" sz="1900" b="1" dirty="0">
                <a:ln w="0">
                  <a:noFill/>
                </a:ln>
                <a:effectLst/>
                <a:latin typeface="Meiryo UI" panose="020B0604030504040204" pitchFamily="50" charset="-128"/>
                <a:ea typeface="Meiryo UI" panose="020B0604030504040204" pitchFamily="50" charset="-128"/>
              </a:rPr>
              <a:t>、残りライフに</a:t>
            </a:r>
            <a:r>
              <a:rPr kumimoji="1" lang="ja-JP" altLang="en-US" sz="1900" b="1" dirty="0" smtClean="0">
                <a:ln w="0">
                  <a:noFill/>
                </a:ln>
                <a:effectLst/>
                <a:latin typeface="Meiryo UI" panose="020B0604030504040204" pitchFamily="50" charset="-128"/>
                <a:ea typeface="Meiryo UI" panose="020B0604030504040204" pitchFamily="50" charset="-128"/>
              </a:rPr>
              <a:t>よってボス</a:t>
            </a:r>
            <a:r>
              <a:rPr kumimoji="1" lang="ja-JP" altLang="en-US" sz="1900" b="1" dirty="0">
                <a:ln w="0">
                  <a:noFill/>
                </a:ln>
                <a:effectLst/>
                <a:latin typeface="Meiryo UI" panose="020B0604030504040204" pitchFamily="50" charset="-128"/>
                <a:ea typeface="Meiryo UI" panose="020B0604030504040204" pitchFamily="50" charset="-128"/>
              </a:rPr>
              <a:t>の動き</a:t>
            </a:r>
            <a:r>
              <a:rPr kumimoji="1" lang="ja-JP" altLang="en-US" sz="1900" b="1" dirty="0" smtClean="0">
                <a:ln w="0">
                  <a:noFill/>
                </a:ln>
                <a:effectLst/>
                <a:latin typeface="Meiryo UI" panose="020B0604030504040204" pitchFamily="50" charset="-128"/>
                <a:ea typeface="Meiryo UI" panose="020B0604030504040204" pitchFamily="50" charset="-128"/>
              </a:rPr>
              <a:t>が</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変わるゲーム性も</a:t>
            </a:r>
            <a:r>
              <a:rPr kumimoji="1" lang="ja-JP" altLang="en-US" sz="1900" b="1" dirty="0">
                <a:ln w="0">
                  <a:noFill/>
                </a:ln>
                <a:effectLst/>
                <a:latin typeface="Meiryo UI" panose="020B0604030504040204" pitchFamily="50" charset="-128"/>
                <a:ea typeface="Meiryo UI" panose="020B0604030504040204" pitchFamily="50" charset="-128"/>
              </a:rPr>
              <a:t>取り入れています</a:t>
            </a:r>
            <a:endParaRPr kumimoji="1" lang="en-US" altLang="ja-JP" sz="1900" b="1" dirty="0">
              <a:ln w="0">
                <a:noFill/>
              </a:ln>
              <a:effectLst/>
              <a:latin typeface="Meiryo UI" panose="020B0604030504040204" pitchFamily="50" charset="-128"/>
              <a:ea typeface="Meiryo UI" panose="020B0604030504040204" pitchFamily="50" charset="-128"/>
            </a:endParaRPr>
          </a:p>
          <a:p>
            <a:endParaRPr kumimoji="1" lang="ja-JP" altLang="en-US" sz="2000" dirty="0">
              <a:ln>
                <a:solidFill>
                  <a:schemeClr val="tx1"/>
                </a:solidFill>
              </a:ln>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3"/>
          <a:stretch>
            <a:fillRect/>
          </a:stretch>
        </p:blipFill>
        <p:spPr>
          <a:xfrm>
            <a:off x="5434927" y="1052736"/>
            <a:ext cx="2773366" cy="2083234"/>
          </a:xfrm>
          <a:prstGeom prst="rect">
            <a:avLst/>
          </a:prstGeom>
        </p:spPr>
      </p:pic>
      <p:grpSp>
        <p:nvGrpSpPr>
          <p:cNvPr id="9" name="グループ化 8"/>
          <p:cNvGrpSpPr/>
          <p:nvPr/>
        </p:nvGrpSpPr>
        <p:grpSpPr>
          <a:xfrm>
            <a:off x="164132" y="1110295"/>
            <a:ext cx="4590395" cy="1601544"/>
            <a:chOff x="568391" y="956412"/>
            <a:chExt cx="3269549" cy="1680770"/>
          </a:xfrm>
        </p:grpSpPr>
        <p:sp>
          <p:nvSpPr>
            <p:cNvPr id="7" name="正方形/長方形 6"/>
            <p:cNvSpPr/>
            <p:nvPr/>
          </p:nvSpPr>
          <p:spPr>
            <a:xfrm>
              <a:off x="727060" y="956412"/>
              <a:ext cx="3110880" cy="1680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568391" y="983925"/>
              <a:ext cx="1582194" cy="1550409"/>
            </a:xfrm>
            <a:prstGeom prst="rect">
              <a:avLst/>
            </a:prstGeom>
            <a:noFill/>
          </p:spPr>
          <p:txBody>
            <a:bodyPr wrap="square" rtlCol="0">
              <a:spAutoFit/>
            </a:bodyPr>
            <a:lstStyle/>
            <a:p>
              <a:pPr algn="r"/>
              <a:r>
                <a:rPr kumimoji="1" lang="ja-JP" altLang="en-US" b="1" dirty="0" smtClean="0">
                  <a:latin typeface="JKゴシックL" panose="02000600000000000000" pitchFamily="2" charset="-128"/>
                  <a:ea typeface="JKゴシックL" panose="02000600000000000000" pitchFamily="2" charset="-128"/>
                </a:rPr>
                <a:t>プラットフォーム</a:t>
              </a:r>
              <a:r>
                <a:rPr kumimoji="1" lang="en-US" altLang="ja-JP" b="1" dirty="0" smtClean="0">
                  <a:latin typeface="JKゴシックL" panose="02000600000000000000" pitchFamily="2" charset="-128"/>
                  <a:ea typeface="JKゴシックL" panose="02000600000000000000" pitchFamily="2" charset="-128"/>
                </a:rPr>
                <a:t>	</a:t>
              </a:r>
            </a:p>
            <a:p>
              <a:pPr algn="r"/>
              <a:r>
                <a:rPr kumimoji="1" lang="ja-JP" altLang="en-US" b="1" dirty="0" smtClean="0">
                  <a:latin typeface="JKゴシックL" panose="02000600000000000000" pitchFamily="2" charset="-128"/>
                  <a:ea typeface="JKゴシックL" panose="02000600000000000000" pitchFamily="2" charset="-128"/>
                </a:rPr>
                <a:t>使用言語</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使用ライブラリ</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制作人数・期間</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ジャンル</a:t>
              </a:r>
              <a:endParaRPr kumimoji="1" lang="en-US" altLang="ja-JP" b="1" dirty="0" smtClean="0">
                <a:latin typeface="JKゴシックL" panose="02000600000000000000" pitchFamily="2" charset="-128"/>
                <a:ea typeface="JKゴシックL" panose="02000600000000000000" pitchFamily="2" charset="-128"/>
              </a:endParaRPr>
            </a:p>
          </p:txBody>
        </p:sp>
      </p:grpSp>
      <p:sp>
        <p:nvSpPr>
          <p:cNvPr id="11" name="テキスト ボックス 10"/>
          <p:cNvSpPr txBox="1"/>
          <p:nvPr/>
        </p:nvSpPr>
        <p:spPr>
          <a:xfrm>
            <a:off x="2356744" y="1161011"/>
            <a:ext cx="2523067" cy="1477328"/>
          </a:xfrm>
          <a:prstGeom prst="rect">
            <a:avLst/>
          </a:prstGeom>
          <a:noFill/>
        </p:spPr>
        <p:txBody>
          <a:bodyPr wrap="square" rtlCol="0">
            <a:spAutoFit/>
          </a:bodyPr>
          <a:lstStyle/>
          <a:p>
            <a:r>
              <a:rPr kumimoji="1" lang="en-US" altLang="ja-JP" b="1" dirty="0" smtClean="0">
                <a:latin typeface="JKゴシックL" panose="02000600000000000000" pitchFamily="2" charset="-128"/>
                <a:ea typeface="JKゴシックL" panose="02000600000000000000" pitchFamily="2" charset="-128"/>
              </a:rPr>
              <a:t>PC</a:t>
            </a:r>
          </a:p>
          <a:p>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a:latin typeface="JKゴシックL" panose="02000600000000000000" pitchFamily="2" charset="-128"/>
              <a:ea typeface="JKゴシックL" panose="02000600000000000000" pitchFamily="2" charset="-128"/>
            </a:endParaRPr>
          </a:p>
          <a:p>
            <a:r>
              <a:rPr kumimoji="1" lang="en-US" altLang="ja-JP" b="1" dirty="0" smtClean="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人・</a:t>
            </a:r>
            <a:r>
              <a:rPr kumimoji="1" lang="en-US" altLang="ja-JP" b="1" dirty="0" smtClean="0">
                <a:latin typeface="JKゴシックL" panose="02000600000000000000" pitchFamily="2" charset="-128"/>
                <a:ea typeface="JKゴシックL" panose="02000600000000000000" pitchFamily="2" charset="-128"/>
              </a:rPr>
              <a:t>12</a:t>
            </a:r>
            <a:r>
              <a:rPr kumimoji="1" lang="ja-JP" altLang="en-US" b="1" dirty="0" smtClean="0">
                <a:latin typeface="JKゴシックL" panose="02000600000000000000" pitchFamily="2" charset="-128"/>
                <a:ea typeface="JKゴシックL" panose="02000600000000000000" pitchFamily="2" charset="-128"/>
              </a:rPr>
              <a:t>月～</a:t>
            </a:r>
            <a:r>
              <a:rPr kumimoji="1" lang="en-US" altLang="ja-JP" b="1" dirty="0" smtClean="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シューティングゲーム</a:t>
            </a:r>
            <a:endParaRPr kumimoji="1" lang="en-US" altLang="ja-JP" b="1" dirty="0" smtClean="0">
              <a:latin typeface="JKゴシックL" panose="02000600000000000000" pitchFamily="2" charset="-128"/>
              <a:ea typeface="JKゴシックL" panose="02000600000000000000" pitchFamily="2" charset="-128"/>
            </a:endParaRPr>
          </a:p>
        </p:txBody>
      </p:sp>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b="41308"/>
          <a:stretch/>
        </p:blipFill>
        <p:spPr>
          <a:xfrm>
            <a:off x="2311284" y="-1183166"/>
            <a:ext cx="6349206" cy="2235902"/>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8286" y="3547428"/>
            <a:ext cx="3486304" cy="1328358"/>
          </a:xfrm>
          <a:prstGeom prst="rect">
            <a:avLst/>
          </a:prstGeom>
        </p:spPr>
      </p:pic>
      <p:pic>
        <p:nvPicPr>
          <p:cNvPr id="13" name="図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9650" y="5234262"/>
            <a:ext cx="3464000" cy="1369251"/>
          </a:xfrm>
          <a:prstGeom prst="rect">
            <a:avLst/>
          </a:prstGeom>
        </p:spPr>
      </p:pic>
      <p:sp>
        <p:nvSpPr>
          <p:cNvPr id="14" name="テキスト ボックス 13"/>
          <p:cNvSpPr txBox="1"/>
          <p:nvPr/>
        </p:nvSpPr>
        <p:spPr>
          <a:xfrm>
            <a:off x="5190385" y="3157033"/>
            <a:ext cx="3102106"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敵の動きについて</a:t>
            </a:r>
            <a:endParaRPr kumimoji="1" lang="ja-JP" altLang="en-US" dirty="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5190385" y="4896849"/>
            <a:ext cx="2742066"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ボスの動きについて</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7207539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2987824" y="2492896"/>
            <a:ext cx="4032448" cy="1656184"/>
          </a:xfrm>
        </p:spPr>
        <p:txBody>
          <a:bodyPr/>
          <a:lstStyle/>
          <a:p>
            <a:r>
              <a:rPr kumimoji="1" lang="ja-JP" altLang="en-US" dirty="0" smtClean="0">
                <a:solidFill>
                  <a:schemeClr val="tx1">
                    <a:lumMod val="95000"/>
                    <a:lumOff val="5000"/>
                  </a:schemeClr>
                </a:solidFill>
                <a:effectLst>
                  <a:glow rad="101600">
                    <a:schemeClr val="accent6">
                      <a:satMod val="175000"/>
                      <a:alpha val="40000"/>
                    </a:schemeClr>
                  </a:glow>
                </a:effectLst>
                <a:latin typeface="JKゴシックL" panose="02000600000000000000" pitchFamily="2" charset="-128"/>
                <a:ea typeface="JKゴシックL" panose="02000600000000000000" pitchFamily="2" charset="-128"/>
              </a:rPr>
              <a:t>授業作品</a:t>
            </a:r>
            <a:endParaRPr kumimoji="1" lang="ja-JP" altLang="en-US" dirty="0">
              <a:solidFill>
                <a:schemeClr val="tx1">
                  <a:lumMod val="95000"/>
                  <a:lumOff val="5000"/>
                </a:schemeClr>
              </a:solidFill>
              <a:effectLst>
                <a:glow rad="101600">
                  <a:schemeClr val="accent6">
                    <a:satMod val="175000"/>
                    <a:alpha val="40000"/>
                  </a:schemeClr>
                </a:glow>
              </a:effectLst>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69980311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9" name="正方形/長方形 8"/>
          <p:cNvSpPr/>
          <p:nvPr/>
        </p:nvSpPr>
        <p:spPr>
          <a:xfrm>
            <a:off x="219924" y="493504"/>
            <a:ext cx="8672555"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4" name="テキスト ボックス 3"/>
          <p:cNvSpPr txBox="1"/>
          <p:nvPr/>
        </p:nvSpPr>
        <p:spPr>
          <a:xfrm>
            <a:off x="467544" y="1840232"/>
            <a:ext cx="4464496"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入学して一番最初の授業で扱った作品です。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簡単なシューティングゲームになっています。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初めてプログラミングを触り、少しでも早く理解を深めるために放課後まで残って先生</a:t>
            </a:r>
            <a:r>
              <a:rPr kumimoji="1" lang="ja-JP" altLang="en-US" b="1" dirty="0">
                <a:latin typeface="Meiryo UI" panose="020B0604030504040204" pitchFamily="50" charset="-128"/>
                <a:ea typeface="Meiryo UI" panose="020B0604030504040204" pitchFamily="50" charset="-128"/>
              </a:rPr>
              <a:t>に</a:t>
            </a:r>
            <a:r>
              <a:rPr kumimoji="1" lang="ja-JP" altLang="en-US" b="1" dirty="0" smtClean="0">
                <a:latin typeface="Meiryo UI" panose="020B0604030504040204" pitchFamily="50" charset="-128"/>
                <a:ea typeface="Meiryo UI" panose="020B0604030504040204" pitchFamily="50" charset="-128"/>
              </a:rPr>
              <a:t>質問しながら制作しました。</a:t>
            </a:r>
            <a:endParaRPr kumimoji="1" lang="ja-JP" altLang="en-US" b="1" dirty="0">
              <a:latin typeface="Meiryo UI" panose="020B0604030504040204" pitchFamily="50" charset="-128"/>
              <a:ea typeface="Meiryo UI" panose="020B0604030504040204" pitchFamily="50" charset="-128"/>
            </a:endParaRPr>
          </a:p>
        </p:txBody>
      </p:sp>
      <p:sp>
        <p:nvSpPr>
          <p:cNvPr id="6" name="正方形/長方形 5"/>
          <p:cNvSpPr/>
          <p:nvPr/>
        </p:nvSpPr>
        <p:spPr>
          <a:xfrm>
            <a:off x="219924" y="3669158"/>
            <a:ext cx="8672555" cy="30768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67544" y="705203"/>
            <a:ext cx="3384376"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818418"/>
            <a:ext cx="3446406" cy="2713128"/>
          </a:xfrm>
          <a:prstGeom prst="rect">
            <a:avLst/>
          </a:prstGeom>
        </p:spPr>
      </p:pic>
      <p:sp>
        <p:nvSpPr>
          <p:cNvPr id="12" name="テキスト ボックス 11"/>
          <p:cNvSpPr txBox="1"/>
          <p:nvPr/>
        </p:nvSpPr>
        <p:spPr>
          <a:xfrm>
            <a:off x="4122398" y="4777220"/>
            <a:ext cx="4770081" cy="1754326"/>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敵の移動を自分で考える、という課題でした。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最初のシューティングでは個の制御でしたが、集団での制御を行えるようにしました。また、</a:t>
            </a:r>
            <a:r>
              <a:rPr kumimoji="1" lang="en-US" altLang="ja-JP" b="1" dirty="0" smtClean="0">
                <a:latin typeface="Meiryo UI" panose="020B0604030504040204" pitchFamily="50" charset="-128"/>
                <a:ea typeface="Meiryo UI" panose="020B0604030504040204" pitchFamily="50" charset="-128"/>
              </a:rPr>
              <a:t>UFO</a:t>
            </a:r>
            <a:r>
              <a:rPr kumimoji="1" lang="ja-JP" altLang="en-US" b="1" dirty="0" smtClean="0">
                <a:latin typeface="Meiryo UI" panose="020B0604030504040204" pitchFamily="50" charset="-128"/>
                <a:ea typeface="Meiryo UI" panose="020B0604030504040204" pitchFamily="50" charset="-128"/>
              </a:rPr>
              <a:t>など挙動が違う敵も実装を行うことができました。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トーチカは敵の弾でのみ壊れるようになっています。</a:t>
            </a:r>
            <a:endParaRPr kumimoji="1" lang="en-US" altLang="ja-JP" b="1" dirty="0" smtClean="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4125048" y="3788865"/>
            <a:ext cx="345638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a:t>
            </a:r>
            <a:r>
              <a:rPr kumimoji="1" lang="ja-JP" altLang="en-US" b="1" dirty="0">
                <a:latin typeface="JKゴシックL" panose="02000600000000000000" pitchFamily="2" charset="-128"/>
                <a:ea typeface="JKゴシックL" panose="02000600000000000000" pitchFamily="2" charset="-128"/>
              </a:rPr>
              <a:t>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5" name="円/楕円 14"/>
          <p:cNvSpPr/>
          <p:nvPr/>
        </p:nvSpPr>
        <p:spPr>
          <a:xfrm>
            <a:off x="3021506" y="77800"/>
            <a:ext cx="2448272" cy="72764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477605" y="26181"/>
            <a:ext cx="3600400" cy="707886"/>
          </a:xfrm>
          <a:prstGeom prst="rect">
            <a:avLst/>
          </a:prstGeom>
          <a:noFill/>
        </p:spPr>
        <p:txBody>
          <a:bodyPr wrap="square" rtlCol="0">
            <a:spAutoFit/>
          </a:bodyPr>
          <a:lstStyle/>
          <a:p>
            <a:r>
              <a:rPr kumimoji="1" lang="en-US" altLang="ja-JP" sz="4000" b="1" spc="50" dirty="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rPr>
              <a:t>1</a:t>
            </a:r>
            <a:r>
              <a:rPr kumimoji="1" lang="ja-JP" altLang="en-US" sz="4000" b="1" spc="50" dirty="0" smtClean="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rPr>
              <a:t>年生</a:t>
            </a:r>
            <a:endParaRPr kumimoji="1" lang="ja-JP" altLang="en-US" sz="4000" b="1" spc="50" dirty="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7805" y="732455"/>
            <a:ext cx="3420996" cy="2710880"/>
          </a:xfrm>
          <a:prstGeom prst="rect">
            <a:avLst/>
          </a:prstGeom>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13" name="正方形/長方形 12"/>
          <p:cNvSpPr/>
          <p:nvPr/>
        </p:nvSpPr>
        <p:spPr>
          <a:xfrm>
            <a:off x="107504" y="3563542"/>
            <a:ext cx="8672555" cy="31058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grpSp>
        <p:nvGrpSpPr>
          <p:cNvPr id="12" name="グループ化 11"/>
          <p:cNvGrpSpPr/>
          <p:nvPr/>
        </p:nvGrpSpPr>
        <p:grpSpPr>
          <a:xfrm>
            <a:off x="107503" y="306713"/>
            <a:ext cx="8672555" cy="6362647"/>
            <a:chOff x="219924" y="3669158"/>
            <a:chExt cx="8672555" cy="6362647"/>
          </a:xfrm>
        </p:grpSpPr>
        <p:sp>
          <p:nvSpPr>
            <p:cNvPr id="8" name="正方形/長方形 7"/>
            <p:cNvSpPr/>
            <p:nvPr/>
          </p:nvSpPr>
          <p:spPr>
            <a:xfrm>
              <a:off x="219924" y="3669158"/>
              <a:ext cx="8672555" cy="30768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756" y="7194636"/>
              <a:ext cx="3531006" cy="2660649"/>
            </a:xfrm>
            <a:prstGeom prst="rect">
              <a:avLst/>
            </a:prstGeom>
          </p:spPr>
        </p:pic>
        <p:sp>
          <p:nvSpPr>
            <p:cNvPr id="10" name="テキスト ボックス 9"/>
            <p:cNvSpPr txBox="1"/>
            <p:nvPr/>
          </p:nvSpPr>
          <p:spPr>
            <a:xfrm>
              <a:off x="4451545" y="8000480"/>
              <a:ext cx="4265324" cy="2031325"/>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ゲーム開始時のシャッフルをただランダムで作ったのでは“詰み”状態になる場合があるので、そうならないようにシャッフルする方法を考えるという課題でした。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世界観を作るために画像やフォントなど</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素材はすべて統一するようにしました。</a:t>
              </a:r>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4451545" y="7077074"/>
              <a:ext cx="2957851"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a:latin typeface="JKゴシックL" panose="02000600000000000000" pitchFamily="2" charset="-128"/>
                  <a:ea typeface="JKゴシックL" panose="02000600000000000000" pitchFamily="2" charset="-128"/>
                </a:rPr>
                <a:t>	</a:t>
              </a:r>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grpSp>
      <p:sp>
        <p:nvSpPr>
          <p:cNvPr id="15" name="テキスト ボックス 14"/>
          <p:cNvSpPr txBox="1"/>
          <p:nvPr/>
        </p:nvSpPr>
        <p:spPr>
          <a:xfrm>
            <a:off x="540205" y="1442553"/>
            <a:ext cx="4103151" cy="1754326"/>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RPG</a:t>
            </a:r>
            <a:r>
              <a:rPr kumimoji="1" lang="ja-JP" altLang="en-US" b="1" dirty="0" err="1" smtClean="0">
                <a:latin typeface="Meiryo UI" panose="020B0604030504040204" pitchFamily="50" charset="-128"/>
                <a:ea typeface="Meiryo UI" panose="020B0604030504040204" pitchFamily="50" charset="-128"/>
              </a:rPr>
              <a:t>のような</a:t>
            </a:r>
            <a:r>
              <a:rPr kumimoji="1" lang="ja-JP" altLang="en-US" b="1" dirty="0" smtClean="0">
                <a:latin typeface="Meiryo UI" panose="020B0604030504040204" pitchFamily="50" charset="-128"/>
                <a:ea typeface="Meiryo UI" panose="020B0604030504040204" pitchFamily="50" charset="-128"/>
              </a:rPr>
              <a:t>シューティングゲームです。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マップチップ</a:t>
            </a:r>
            <a:r>
              <a:rPr kumimoji="1" lang="ja-JP" altLang="en-US" b="1" dirty="0">
                <a:latin typeface="Meiryo UI" panose="020B0604030504040204" pitchFamily="50" charset="-128"/>
                <a:ea typeface="Meiryo UI" panose="020B0604030504040204" pitchFamily="50" charset="-128"/>
              </a:rPr>
              <a:t>制御</a:t>
            </a:r>
            <a:r>
              <a:rPr kumimoji="1" lang="ja-JP" altLang="en-US" b="1" dirty="0" smtClean="0">
                <a:latin typeface="Meiryo UI" panose="020B0604030504040204" pitchFamily="50" charset="-128"/>
                <a:ea typeface="Meiryo UI" panose="020B0604030504040204" pitchFamily="50" charset="-128"/>
              </a:rPr>
              <a:t>と敵の挙動が課題でした。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足元判定を行い、砂場や草むらでは速度が遅くなるようにしています。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一定時間で迷路につながる階段が出現します。出現位置の制御も課題でした。</a:t>
            </a:r>
            <a:endParaRPr kumimoji="1" lang="en-US" altLang="ja-JP" b="1" dirty="0" smtClean="0">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540205" y="514419"/>
            <a:ext cx="2957851"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a:latin typeface="JKゴシックL" panose="02000600000000000000" pitchFamily="2" charset="-128"/>
                <a:ea typeface="JKゴシックL" panose="02000600000000000000" pitchFamily="2" charset="-128"/>
              </a:rPr>
              <a:t>	</a:t>
            </a:r>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9" y="426316"/>
            <a:ext cx="3528390" cy="2795982"/>
          </a:xfrm>
          <a:prstGeom prst="rect">
            <a:avLst/>
          </a:prstGeom>
        </p:spPr>
      </p:pic>
    </p:spTree>
    <p:extLst>
      <p:ext uri="{BB962C8B-B14F-4D97-AF65-F5344CB8AC3E}">
        <p14:creationId xmlns:p14="http://schemas.microsoft.com/office/powerpoint/2010/main" val="227888024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4" name="正方形/長方形 3"/>
          <p:cNvSpPr/>
          <p:nvPr/>
        </p:nvSpPr>
        <p:spPr>
          <a:xfrm>
            <a:off x="214019" y="3799587"/>
            <a:ext cx="8640959" cy="28697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8" name="正方形/長方形 7"/>
          <p:cNvSpPr/>
          <p:nvPr/>
        </p:nvSpPr>
        <p:spPr>
          <a:xfrm>
            <a:off x="214019" y="275146"/>
            <a:ext cx="8640959" cy="32403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6" name="テキスト ボックス 5"/>
          <p:cNvSpPr txBox="1"/>
          <p:nvPr/>
        </p:nvSpPr>
        <p:spPr>
          <a:xfrm>
            <a:off x="410911" y="1468612"/>
            <a:ext cx="4737796" cy="1754326"/>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壁</a:t>
            </a:r>
            <a:r>
              <a:rPr kumimoji="1" lang="ja-JP" altLang="en-US" b="1" dirty="0" smtClean="0">
                <a:latin typeface="Meiryo UI" panose="020B0604030504040204" pitchFamily="50" charset="-128"/>
                <a:ea typeface="Meiryo UI" panose="020B0604030504040204" pitchFamily="50" charset="-128"/>
              </a:rPr>
              <a:t>とのあたり判定をビット演算を利用して行う</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ことと、ワープ、敵の挙動、敵の戻りルートの制作が課題でした。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本家の挙動を調べ、できるだけ同じ動きになる</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ようアルゴリズムを考えました。</a:t>
            </a:r>
            <a:endParaRPr kumimoji="1" lang="en-US" altLang="ja-JP" b="1" dirty="0" smtClean="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385228" y="488227"/>
            <a:ext cx="345638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1" name="テキスト ボックス 10"/>
          <p:cNvSpPr txBox="1"/>
          <p:nvPr/>
        </p:nvSpPr>
        <p:spPr>
          <a:xfrm>
            <a:off x="4120773" y="4006111"/>
            <a:ext cx="409466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2" name="テキスト ボックス 11"/>
          <p:cNvSpPr txBox="1"/>
          <p:nvPr/>
        </p:nvSpPr>
        <p:spPr>
          <a:xfrm>
            <a:off x="4096721" y="4952885"/>
            <a:ext cx="4428982"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綺麗でゲームらしい弾幕を作ることが課題</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でした。関数のパラメーターで様々な弾幕を出すことができます。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体力</a:t>
            </a:r>
            <a:r>
              <a:rPr kumimoji="1" lang="ja-JP" altLang="en-US" b="1" dirty="0" smtClean="0">
                <a:latin typeface="Meiryo UI" panose="020B0604030504040204" pitchFamily="50" charset="-128"/>
                <a:ea typeface="Meiryo UI" panose="020B0604030504040204" pitchFamily="50" charset="-128"/>
              </a:rPr>
              <a:t>によって弾幕の種類が変わるゲーム性を取り入れました。</a:t>
            </a:r>
            <a:endParaRPr kumimoji="1" lang="en-US" altLang="ja-JP" b="1" dirty="0" smtClean="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3667" y="459781"/>
            <a:ext cx="3628301" cy="2875154"/>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01" y="3977357"/>
            <a:ext cx="3172838" cy="2514234"/>
          </a:xfrm>
          <a:prstGeom prst="rect">
            <a:avLst/>
          </a:prstGeom>
        </p:spPr>
      </p:pic>
    </p:spTree>
    <p:extLst>
      <p:ext uri="{BB962C8B-B14F-4D97-AF65-F5344CB8AC3E}">
        <p14:creationId xmlns:p14="http://schemas.microsoft.com/office/powerpoint/2010/main" val="163305882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8" name="正方形/長方形 7"/>
          <p:cNvSpPr/>
          <p:nvPr/>
        </p:nvSpPr>
        <p:spPr>
          <a:xfrm>
            <a:off x="189772" y="369199"/>
            <a:ext cx="8640960" cy="299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612410" y="591635"/>
            <a:ext cx="409466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2" name="テキスト ボックス 11"/>
          <p:cNvSpPr txBox="1"/>
          <p:nvPr/>
        </p:nvSpPr>
        <p:spPr>
          <a:xfrm>
            <a:off x="612410" y="1609237"/>
            <a:ext cx="3817559" cy="1754326"/>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基本的な格闘ゲームの作り方を勉強</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しました。</a:t>
            </a:r>
            <a:endParaRPr kumimoji="1" lang="en-US" altLang="ja-JP" b="1" dirty="0">
              <a:latin typeface="Meiryo UI" panose="020B0604030504040204" pitchFamily="50" charset="-128"/>
              <a:ea typeface="Meiryo UI" panose="020B0604030504040204" pitchFamily="50" charset="-128"/>
            </a:endParaRPr>
          </a:p>
          <a:p>
            <a:r>
              <a:rPr kumimoji="1" lang="en-US" altLang="ja-JP" b="1" dirty="0" smtClean="0">
                <a:latin typeface="Meiryo UI" panose="020B0604030504040204" pitchFamily="50" charset="-128"/>
                <a:ea typeface="Meiryo UI" panose="020B0604030504040204" pitchFamily="50" charset="-128"/>
              </a:rPr>
              <a:t>C++</a:t>
            </a:r>
            <a:r>
              <a:rPr kumimoji="1" lang="ja-JP" altLang="en-US" b="1" dirty="0" smtClean="0">
                <a:latin typeface="Meiryo UI" panose="020B0604030504040204" pitchFamily="50" charset="-128"/>
                <a:ea typeface="Meiryo UI" panose="020B0604030504040204" pitchFamily="50" charset="-128"/>
              </a:rPr>
              <a:t>を本格的に勉強し始めて最初の制作でもあります。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コマンド保持にコンテナを利用するなど</a:t>
            </a:r>
            <a:r>
              <a:rPr kumimoji="1" lang="en-US" altLang="ja-JP" b="1" dirty="0" smtClean="0">
                <a:latin typeface="Meiryo UI" panose="020B0604030504040204" pitchFamily="50" charset="-128"/>
                <a:ea typeface="Meiryo UI" panose="020B0604030504040204" pitchFamily="50" charset="-128"/>
              </a:rPr>
              <a:t>STL</a:t>
            </a:r>
            <a:r>
              <a:rPr kumimoji="1" lang="ja-JP" altLang="en-US" b="1" dirty="0" smtClean="0">
                <a:latin typeface="Meiryo UI" panose="020B0604030504040204" pitchFamily="50" charset="-128"/>
                <a:ea typeface="Meiryo UI" panose="020B0604030504040204" pitchFamily="50" charset="-128"/>
              </a:rPr>
              <a:t>の勉強も行いました。</a:t>
            </a:r>
            <a:endParaRPr kumimoji="1" lang="en-US" altLang="ja-JP" b="1" dirty="0" smtClean="0">
              <a:latin typeface="Meiryo UI" panose="020B0604030504040204" pitchFamily="50" charset="-128"/>
              <a:ea typeface="Meiryo UI" panose="020B0604030504040204" pitchFamily="50" charset="-128"/>
            </a:endParaRPr>
          </a:p>
        </p:txBody>
      </p:sp>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4772" y="609721"/>
            <a:ext cx="3612853" cy="2683034"/>
          </a:xfrm>
          <a:prstGeom prst="rect">
            <a:avLst/>
          </a:prstGeom>
        </p:spPr>
      </p:pic>
      <p:sp>
        <p:nvSpPr>
          <p:cNvPr id="16" name="円/楕円 15"/>
          <p:cNvSpPr/>
          <p:nvPr/>
        </p:nvSpPr>
        <p:spPr>
          <a:xfrm>
            <a:off x="3222330" y="-13388"/>
            <a:ext cx="2448272" cy="72764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3650267" y="-23615"/>
            <a:ext cx="3600400" cy="707886"/>
          </a:xfrm>
          <a:prstGeom prst="rect">
            <a:avLst/>
          </a:prstGeom>
          <a:noFill/>
        </p:spPr>
        <p:txBody>
          <a:bodyPr wrap="square" rtlCol="0">
            <a:spAutoFit/>
          </a:bodyPr>
          <a:lstStyle/>
          <a:p>
            <a:r>
              <a:rPr kumimoji="1" lang="en-US" altLang="ja-JP" sz="4000" b="1" spc="50" dirty="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rPr>
              <a:t>2</a:t>
            </a:r>
            <a:r>
              <a:rPr kumimoji="1" lang="ja-JP" altLang="en-US" sz="4000" b="1" spc="50" dirty="0" smtClean="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rPr>
              <a:t>年生</a:t>
            </a:r>
            <a:endParaRPr kumimoji="1" lang="ja-JP" altLang="en-US" sz="4000" b="1" spc="50" dirty="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endParaRPr>
          </a:p>
        </p:txBody>
      </p:sp>
      <p:grpSp>
        <p:nvGrpSpPr>
          <p:cNvPr id="22" name="グループ化 21"/>
          <p:cNvGrpSpPr/>
          <p:nvPr/>
        </p:nvGrpSpPr>
        <p:grpSpPr>
          <a:xfrm>
            <a:off x="189772" y="3566943"/>
            <a:ext cx="8640959" cy="3083685"/>
            <a:chOff x="203465" y="3519381"/>
            <a:chExt cx="8736920" cy="3193792"/>
          </a:xfrm>
        </p:grpSpPr>
        <p:sp>
          <p:nvSpPr>
            <p:cNvPr id="23" name="正方形/長方形 22"/>
            <p:cNvSpPr/>
            <p:nvPr/>
          </p:nvSpPr>
          <p:spPr>
            <a:xfrm>
              <a:off x="203465" y="3519381"/>
              <a:ext cx="8736920" cy="31937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613" y="3843842"/>
              <a:ext cx="4536504" cy="2544868"/>
            </a:xfrm>
            <a:prstGeom prst="rect">
              <a:avLst/>
            </a:prstGeom>
          </p:spPr>
        </p:pic>
        <p:sp>
          <p:nvSpPr>
            <p:cNvPr id="25" name="テキスト ボックス 24"/>
            <p:cNvSpPr txBox="1"/>
            <p:nvPr/>
          </p:nvSpPr>
          <p:spPr>
            <a:xfrm>
              <a:off x="5127981" y="4495075"/>
              <a:ext cx="3576297" cy="2031325"/>
            </a:xfrm>
            <a:prstGeom prst="rect">
              <a:avLst/>
            </a:prstGeom>
            <a:noFill/>
          </p:spPr>
          <p:txBody>
            <a:bodyPr wrap="square" rtlCol="0">
              <a:spAutoFit/>
            </a:bodyPr>
            <a:lstStyle/>
            <a:p>
              <a:endParaRPr kumimoji="1" lang="en-US" altLang="ja-JP"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３</a:t>
              </a:r>
              <a:r>
                <a:rPr kumimoji="1" lang="en-US" altLang="ja-JP" b="1" dirty="0" smtClean="0">
                  <a:latin typeface="Meiryo UI" panose="020B0604030504040204" pitchFamily="50" charset="-128"/>
                  <a:ea typeface="Meiryo UI" panose="020B0604030504040204" pitchFamily="50" charset="-128"/>
                </a:rPr>
                <a:t>D</a:t>
              </a:r>
              <a:r>
                <a:rPr kumimoji="1" lang="ja-JP" altLang="en-US" b="1" dirty="0" smtClean="0">
                  <a:latin typeface="Meiryo UI" panose="020B0604030504040204" pitchFamily="50" charset="-128"/>
                  <a:ea typeface="Meiryo UI" panose="020B0604030504040204" pitchFamily="50" charset="-128"/>
                </a:rPr>
                <a:t>シューティングゲームです。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敵はデータをリストに登録して一括</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管理できるようになっており、</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この方法を</a:t>
              </a:r>
              <a:r>
                <a:rPr kumimoji="1" lang="en-US" altLang="ja-JP" b="1" dirty="0" smtClean="0">
                  <a:latin typeface="Meiryo UI" panose="020B0604030504040204" pitchFamily="50" charset="-128"/>
                  <a:ea typeface="Meiryo UI" panose="020B0604030504040204" pitchFamily="50" charset="-128"/>
                </a:rPr>
                <a:t>2</a:t>
              </a:r>
              <a:r>
                <a:rPr kumimoji="1" lang="ja-JP" altLang="en-US" b="1" dirty="0" smtClean="0">
                  <a:latin typeface="Meiryo UI" panose="020B0604030504040204" pitchFamily="50" charset="-128"/>
                  <a:ea typeface="Meiryo UI" panose="020B0604030504040204" pitchFamily="50" charset="-128"/>
                </a:rPr>
                <a:t>年生のチーム制作でも利用しました。</a:t>
              </a:r>
              <a:endParaRPr kumimoji="1" lang="en-US" altLang="ja-JP" b="1"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5212346" y="3695456"/>
              <a:ext cx="3024335"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grpSp>
    </p:spTree>
    <p:extLst>
      <p:ext uri="{BB962C8B-B14F-4D97-AF65-F5344CB8AC3E}">
        <p14:creationId xmlns:p14="http://schemas.microsoft.com/office/powerpoint/2010/main" val="270958696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12" name="正方形/長方形 11"/>
          <p:cNvSpPr/>
          <p:nvPr/>
        </p:nvSpPr>
        <p:spPr>
          <a:xfrm>
            <a:off x="214019" y="309000"/>
            <a:ext cx="8640959" cy="6360361"/>
          </a:xfrm>
          <a:prstGeom prst="rect">
            <a:avLst/>
          </a:prstGeom>
          <a:solidFill>
            <a:srgbClr val="FBEFFB"/>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grpSp>
        <p:nvGrpSpPr>
          <p:cNvPr id="32" name="グループ化 31"/>
          <p:cNvGrpSpPr/>
          <p:nvPr/>
        </p:nvGrpSpPr>
        <p:grpSpPr>
          <a:xfrm>
            <a:off x="522638" y="553428"/>
            <a:ext cx="8023719" cy="4919060"/>
            <a:chOff x="492000" y="1422030"/>
            <a:chExt cx="8023719" cy="4919060"/>
          </a:xfrm>
        </p:grpSpPr>
        <p:sp>
          <p:nvSpPr>
            <p:cNvPr id="4" name="正方形/長方形 3"/>
            <p:cNvSpPr/>
            <p:nvPr/>
          </p:nvSpPr>
          <p:spPr>
            <a:xfrm>
              <a:off x="492001" y="1422031"/>
              <a:ext cx="3834246" cy="2246969"/>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1" name="正方形/長方形 20"/>
            <p:cNvSpPr/>
            <p:nvPr/>
          </p:nvSpPr>
          <p:spPr>
            <a:xfrm>
              <a:off x="4681472" y="1422030"/>
              <a:ext cx="3834247" cy="2246970"/>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2" name="正方形/長方形 21"/>
            <p:cNvSpPr/>
            <p:nvPr/>
          </p:nvSpPr>
          <p:spPr>
            <a:xfrm>
              <a:off x="492000" y="4105803"/>
              <a:ext cx="3834246" cy="2235287"/>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3" name="正方形/長方形 22"/>
            <p:cNvSpPr/>
            <p:nvPr/>
          </p:nvSpPr>
          <p:spPr>
            <a:xfrm>
              <a:off x="4604227" y="4105803"/>
              <a:ext cx="3911492" cy="2222879"/>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6906" y="4587433"/>
              <a:ext cx="1878392" cy="1526604"/>
            </a:xfrm>
            <a:prstGeom prst="rect">
              <a:avLst/>
            </a:prstGeom>
          </p:spPr>
        </p:pic>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819" y="2031363"/>
              <a:ext cx="1758304" cy="1394819"/>
            </a:xfrm>
            <a:prstGeom prst="rect">
              <a:avLst/>
            </a:prstGeom>
          </p:spPr>
        </p:pic>
        <p:sp>
          <p:nvSpPr>
            <p:cNvPr id="6" name="テキスト ボックス 5"/>
            <p:cNvSpPr txBox="1"/>
            <p:nvPr/>
          </p:nvSpPr>
          <p:spPr>
            <a:xfrm>
              <a:off x="1280413" y="1482593"/>
              <a:ext cx="2257419"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モンキーハンティング</a:t>
              </a:r>
              <a:endParaRPr kumimoji="1" lang="ja-JP" altLang="en-US" sz="2000" b="1"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2442122" y="2041187"/>
              <a:ext cx="2007297" cy="1600438"/>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発射と同時に重力に従い落ちる物体に石を当てるための角度を求める課題です。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en-US" altLang="ja-JP" sz="1400" dirty="0" smtClean="0">
                  <a:latin typeface="Meiryo UI" panose="020B0604030504040204" pitchFamily="50" charset="-128"/>
                  <a:ea typeface="Meiryo UI" panose="020B0604030504040204" pitchFamily="50" charset="-128"/>
                </a:rPr>
                <a:t>C++</a:t>
              </a:r>
              <a:r>
                <a:rPr kumimoji="1" lang="ja-JP" altLang="en-US" sz="1400" dirty="0" smtClean="0">
                  <a:latin typeface="Meiryo UI" panose="020B0604030504040204" pitchFamily="50" charset="-128"/>
                  <a:ea typeface="Meiryo UI" panose="020B0604030504040204" pitchFamily="50" charset="-128"/>
                </a:rPr>
                <a:t>の数学関数を学ぶ</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ものでした</a:t>
              </a:r>
              <a:r>
                <a:rPr kumimoji="1" lang="ja-JP" altLang="en-US" sz="1400" dirty="0">
                  <a:latin typeface="Meiryo UI" panose="020B0604030504040204" pitchFamily="50" charset="-128"/>
                  <a:ea typeface="Meiryo UI" panose="020B0604030504040204" pitchFamily="50" charset="-128"/>
                </a:rPr>
                <a:t>。</a:t>
              </a:r>
              <a:endParaRPr kumimoji="1" lang="en-US" altLang="ja-JP" sz="1400" dirty="0" smtClean="0">
                <a:latin typeface="Meiryo UI" panose="020B0604030504040204" pitchFamily="50" charset="-128"/>
                <a:ea typeface="Meiryo UI" panose="020B0604030504040204" pitchFamily="50" charset="-128"/>
              </a:endParaRPr>
            </a:p>
            <a:p>
              <a:endParaRPr kumimoji="1" lang="ja-JP" altLang="en-US" sz="1400" dirty="0"/>
            </a:p>
          </p:txBody>
        </p:sp>
        <p:sp>
          <p:nvSpPr>
            <p:cNvPr id="9" name="テキスト ボックス 8"/>
            <p:cNvSpPr txBox="1"/>
            <p:nvPr/>
          </p:nvSpPr>
          <p:spPr>
            <a:xfrm>
              <a:off x="5951245" y="4168977"/>
              <a:ext cx="1217456"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ビリヤード</a:t>
              </a:r>
              <a:endParaRPr kumimoji="1" lang="ja-JP" altLang="en-US" sz="2000" b="1" dirty="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6690508" y="4651905"/>
              <a:ext cx="1800000"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二つの物体がぶつかったときの力の分散を求める課題です。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お互いに力を受け渡す計算式に時間をかけました。</a:t>
              </a:r>
              <a:endParaRPr kumimoji="1" lang="en-US" altLang="ja-JP" sz="1400" dirty="0" smtClean="0">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2029" y="2041187"/>
              <a:ext cx="1776566" cy="1412370"/>
            </a:xfrm>
            <a:prstGeom prst="rect">
              <a:avLst/>
            </a:prstGeom>
          </p:spPr>
        </p:pic>
        <p:sp>
          <p:nvSpPr>
            <p:cNvPr id="24" name="テキスト ボックス 23"/>
            <p:cNvSpPr txBox="1"/>
            <p:nvPr/>
          </p:nvSpPr>
          <p:spPr>
            <a:xfrm>
              <a:off x="5842103" y="1531554"/>
              <a:ext cx="1435740"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振り子運動</a:t>
              </a:r>
              <a:endParaRPr kumimoji="1" lang="ja-JP" altLang="en-US" sz="2000" b="1"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6665297" y="2041187"/>
              <a:ext cx="1850422"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振り子運動による加速度の変化を求める課題です。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外積と内積から角度を求め、それを利用して</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加速度を表現しました。</a:t>
              </a:r>
              <a:endParaRPr kumimoji="1" lang="ja-JP" altLang="en-US" sz="1400" dirty="0">
                <a:latin typeface="Meiryo UI" panose="020B0604030504040204" pitchFamily="50" charset="-128"/>
                <a:ea typeface="Meiryo UI" panose="020B0604030504040204" pitchFamily="50" charset="-128"/>
              </a:endParaRPr>
            </a:p>
          </p:txBody>
        </p:sp>
        <p:pic>
          <p:nvPicPr>
            <p:cNvPr id="27" name="図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961" y="4667429"/>
              <a:ext cx="1758968" cy="1407175"/>
            </a:xfrm>
            <a:prstGeom prst="rect">
              <a:avLst/>
            </a:prstGeom>
          </p:spPr>
        </p:pic>
        <p:sp>
          <p:nvSpPr>
            <p:cNvPr id="28" name="テキスト ボックス 27"/>
            <p:cNvSpPr txBox="1"/>
            <p:nvPr/>
          </p:nvSpPr>
          <p:spPr>
            <a:xfrm>
              <a:off x="1414817" y="4219975"/>
              <a:ext cx="1976796"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坂道による加速</a:t>
              </a:r>
              <a:endParaRPr kumimoji="1" lang="ja-JP" altLang="en-US" sz="2000" b="1"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2478151" y="4651905"/>
              <a:ext cx="1786817"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角度による重力変化から推進力を求める</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紙面上の数学との向きの違いに一番苦労した課題でした。</a:t>
              </a:r>
              <a:endParaRPr kumimoji="1" lang="ja-JP" altLang="en-US" sz="1400" dirty="0">
                <a:latin typeface="Meiryo UI" panose="020B0604030504040204" pitchFamily="50" charset="-128"/>
                <a:ea typeface="Meiryo UI" panose="020B0604030504040204" pitchFamily="50" charset="-128"/>
              </a:endParaRPr>
            </a:p>
          </p:txBody>
        </p:sp>
      </p:grpSp>
      <p:grpSp>
        <p:nvGrpSpPr>
          <p:cNvPr id="33" name="グループ化 32"/>
          <p:cNvGrpSpPr/>
          <p:nvPr/>
        </p:nvGrpSpPr>
        <p:grpSpPr>
          <a:xfrm>
            <a:off x="522638" y="5814444"/>
            <a:ext cx="8023719" cy="600000"/>
            <a:chOff x="492000" y="573420"/>
            <a:chExt cx="8023719" cy="600000"/>
          </a:xfrm>
        </p:grpSpPr>
        <p:sp>
          <p:nvSpPr>
            <p:cNvPr id="31" name="角丸四角形 30"/>
            <p:cNvSpPr/>
            <p:nvPr/>
          </p:nvSpPr>
          <p:spPr>
            <a:xfrm>
              <a:off x="492000" y="573420"/>
              <a:ext cx="8023719" cy="600000"/>
            </a:xfrm>
            <a:prstGeom prst="roundRect">
              <a:avLst/>
            </a:prstGeom>
            <a:ln w="57150"/>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4" name="テキスト ボックス 13"/>
            <p:cNvSpPr txBox="1"/>
            <p:nvPr/>
          </p:nvSpPr>
          <p:spPr>
            <a:xfrm>
              <a:off x="665961" y="688754"/>
              <a:ext cx="7715401" cy="369332"/>
            </a:xfrm>
            <a:prstGeom prst="rect">
              <a:avLst/>
            </a:prstGeom>
            <a:noFill/>
          </p:spPr>
          <p:txBody>
            <a:bodyPr wrap="square" rtlCol="0">
              <a:spAutoFit/>
            </a:bodyPr>
            <a:lstStyle/>
            <a:p>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制作</a:t>
              </a:r>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時期</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smtClean="0">
                  <a:solidFill>
                    <a:schemeClr val="tx1">
                      <a:lumMod val="95000"/>
                      <a:lumOff val="5000"/>
                    </a:schemeClr>
                  </a:solidFill>
                  <a:latin typeface="JKゴシックL" panose="02000600000000000000" pitchFamily="2" charset="-128"/>
                  <a:ea typeface="JKゴシックL" panose="02000600000000000000" pitchFamily="2" charset="-128"/>
                </a:rPr>
                <a:t>2</a:t>
              </a:r>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年</a:t>
              </a:r>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前期</a:t>
              </a:r>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　　使用言語</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smtClean="0">
                  <a:solidFill>
                    <a:schemeClr val="tx1">
                      <a:lumMod val="95000"/>
                      <a:lumOff val="5000"/>
                    </a:schemeClr>
                  </a:solidFill>
                  <a:latin typeface="JKゴシックL" panose="02000600000000000000" pitchFamily="2" charset="-128"/>
                  <a:ea typeface="JKゴシックL" panose="02000600000000000000" pitchFamily="2" charset="-128"/>
                </a:rPr>
                <a:t>C++</a:t>
              </a:r>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　　　使用ライブラリ</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err="1" smtClean="0">
                  <a:solidFill>
                    <a:schemeClr val="tx1">
                      <a:lumMod val="95000"/>
                      <a:lumOff val="5000"/>
                    </a:schemeClr>
                  </a:solidFill>
                  <a:latin typeface="JKゴシックL" panose="02000600000000000000" pitchFamily="2" charset="-128"/>
                  <a:ea typeface="JKゴシックL" panose="02000600000000000000" pitchFamily="2" charset="-128"/>
                </a:rPr>
                <a:t>DxLib</a:t>
              </a:r>
              <a:endPar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endParaRPr>
            </a:p>
          </p:txBody>
        </p:sp>
      </p:grpSp>
    </p:spTree>
    <p:extLst>
      <p:ext uri="{BB962C8B-B14F-4D97-AF65-F5344CB8AC3E}">
        <p14:creationId xmlns:p14="http://schemas.microsoft.com/office/powerpoint/2010/main" val="408099870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7" name="正方形/長方形 6"/>
          <p:cNvSpPr/>
          <p:nvPr/>
        </p:nvSpPr>
        <p:spPr>
          <a:xfrm>
            <a:off x="168319" y="332984"/>
            <a:ext cx="8736920" cy="6244748"/>
          </a:xfrm>
          <a:prstGeom prst="rect">
            <a:avLst/>
          </a:prstGeom>
          <a:solidFill>
            <a:srgbClr val="FBEFFB"/>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189" y="599858"/>
            <a:ext cx="4386369" cy="3203385"/>
          </a:xfrm>
          <a:prstGeom prst="rect">
            <a:avLst/>
          </a:prstGeom>
          <a:ln>
            <a:noFill/>
          </a:ln>
        </p:spPr>
      </p:pic>
      <p:sp>
        <p:nvSpPr>
          <p:cNvPr id="13" name="テキスト ボックス 12"/>
          <p:cNvSpPr txBox="1"/>
          <p:nvPr/>
        </p:nvSpPr>
        <p:spPr>
          <a:xfrm>
            <a:off x="545631" y="4174825"/>
            <a:ext cx="8216823" cy="2308324"/>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数学の授業でレイトレーシングを実装しました。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床</a:t>
            </a:r>
            <a:r>
              <a:rPr kumimoji="1" lang="ja-JP" altLang="en-US" b="1" dirty="0" smtClean="0">
                <a:latin typeface="Meiryo UI" panose="020B0604030504040204" pitchFamily="50" charset="-128"/>
                <a:ea typeface="Meiryo UI" panose="020B0604030504040204" pitchFamily="50" charset="-128"/>
              </a:rPr>
              <a:t>の</a:t>
            </a:r>
            <a:r>
              <a:rPr kumimoji="1" lang="ja-JP" altLang="en-US" b="1" dirty="0">
                <a:latin typeface="Meiryo UI" panose="020B0604030504040204" pitchFamily="50" charset="-128"/>
                <a:ea typeface="Meiryo UI" panose="020B0604030504040204" pitchFamily="50" charset="-128"/>
              </a:rPr>
              <a:t>模様</a:t>
            </a:r>
            <a:r>
              <a:rPr kumimoji="1" lang="ja-JP" altLang="en-US" b="1" dirty="0" smtClean="0">
                <a:latin typeface="Meiryo UI" panose="020B0604030504040204" pitchFamily="50" charset="-128"/>
                <a:ea typeface="Meiryo UI" panose="020B0604030504040204" pitchFamily="50" charset="-128"/>
              </a:rPr>
              <a:t>もプログラムで描画しています。球体の明るさ、スペキュラ、床、床面の反射、</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影の順に実装をしていきました。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ベクトルをそれぞれ図に書いて整理しながら理屈を理解して実装を行いました。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高校時代から数学を得意としているので、知識を生かしながら制作していくことが</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できました。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一番苦労したのは床面の反射で、床の色を保持して描画する方法に多く時間を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かけました。</a:t>
            </a:r>
            <a:endParaRPr kumimoji="1" lang="en-US" altLang="ja-JP" b="1" dirty="0" smtClean="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5411639" y="1425522"/>
            <a:ext cx="3240360"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49696920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0000">
              <a:srgbClr val="FFFFCC"/>
            </a:gs>
            <a:gs pos="78000">
              <a:srgbClr val="FFFF66"/>
            </a:gs>
            <a:gs pos="100000">
              <a:srgbClr val="FFFF00"/>
            </a:gs>
          </a:gsLst>
          <a:lin ang="5400000" scaled="1"/>
        </a:gra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7544418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65000">
              <a:schemeClr val="bg2">
                <a:lumMod val="20000"/>
                <a:lumOff val="80000"/>
              </a:schemeClr>
            </a:gs>
            <a:gs pos="90000">
              <a:srgbClr val="FBFBFB"/>
            </a:gs>
            <a:gs pos="100000">
              <a:srgbClr val="0DFF7A"/>
            </a:gs>
          </a:gsLst>
          <a:lin ang="5400000" scaled="1"/>
          <a:tileRect/>
        </a:gradFill>
        <a:effectLst/>
      </p:bgPr>
    </p:bg>
    <p:spTree>
      <p:nvGrpSpPr>
        <p:cNvPr id="1" name=""/>
        <p:cNvGrpSpPr/>
        <p:nvPr/>
      </p:nvGrpSpPr>
      <p:grpSpPr>
        <a:xfrm>
          <a:off x="0" y="0"/>
          <a:ext cx="0" cy="0"/>
          <a:chOff x="0" y="0"/>
          <a:chExt cx="0" cy="0"/>
        </a:xfrm>
      </p:grpSpPr>
      <p:sp>
        <p:nvSpPr>
          <p:cNvPr id="7" name="サブタイトル 6"/>
          <p:cNvSpPr>
            <a:spLocks noGrp="1"/>
          </p:cNvSpPr>
          <p:nvPr>
            <p:ph type="subTitle" idx="1"/>
          </p:nvPr>
        </p:nvSpPr>
        <p:spPr>
          <a:xfrm>
            <a:off x="238354" y="1261787"/>
            <a:ext cx="4765693" cy="2759637"/>
          </a:xfrm>
        </p:spPr>
        <p:txBody>
          <a:bodyPr/>
          <a:lstStyle/>
          <a:p>
            <a:r>
              <a:rPr lang="en-US" altLang="ja-JP" sz="1800" b="1" dirty="0" smtClean="0">
                <a:solidFill>
                  <a:schemeClr val="tx1"/>
                </a:solidFill>
                <a:latin typeface="Meiryo UI" panose="020B0604030504040204" pitchFamily="50" charset="-128"/>
                <a:ea typeface="Meiryo UI" panose="020B0604030504040204" pitchFamily="50" charset="-128"/>
              </a:rPr>
              <a:t>GFF</a:t>
            </a:r>
            <a:r>
              <a:rPr lang="ja-JP" altLang="en-US" sz="1800" b="1" dirty="0" smtClean="0">
                <a:solidFill>
                  <a:schemeClr val="tx1"/>
                </a:solidFill>
                <a:latin typeface="Meiryo UI" panose="020B0604030504040204" pitchFamily="50" charset="-128"/>
                <a:ea typeface="Meiryo UI" panose="020B0604030504040204" pitchFamily="50" charset="-128"/>
              </a:rPr>
              <a:t>アワード</a:t>
            </a:r>
            <a:r>
              <a:rPr lang="ja-JP" altLang="en-US" sz="1800" b="1" dirty="0">
                <a:solidFill>
                  <a:schemeClr val="tx1"/>
                </a:solidFill>
                <a:latin typeface="Meiryo UI" panose="020B0604030504040204" pitchFamily="50" charset="-128"/>
                <a:ea typeface="Meiryo UI" panose="020B0604030504040204" pitchFamily="50" charset="-128"/>
              </a:rPr>
              <a:t>応募</a:t>
            </a:r>
            <a:r>
              <a:rPr lang="ja-JP" altLang="en-US" sz="1800" b="1" dirty="0" smtClean="0">
                <a:solidFill>
                  <a:schemeClr val="tx1"/>
                </a:solidFill>
                <a:latin typeface="Meiryo UI" panose="020B0604030504040204" pitchFamily="50" charset="-128"/>
                <a:ea typeface="Meiryo UI" panose="020B0604030504040204" pitchFamily="50" charset="-128"/>
              </a:rPr>
              <a:t>作品です。</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学内</a:t>
            </a:r>
            <a:r>
              <a:rPr lang="ja-JP" altLang="en-US" sz="1800" b="1" dirty="0">
                <a:solidFill>
                  <a:schemeClr val="tx1"/>
                </a:solidFill>
                <a:latin typeface="Meiryo UI" panose="020B0604030504040204" pitchFamily="50" charset="-128"/>
                <a:ea typeface="Meiryo UI" panose="020B0604030504040204" pitchFamily="50" charset="-128"/>
              </a:rPr>
              <a:t>コンテストにも応募し</a:t>
            </a:r>
            <a:r>
              <a:rPr lang="en-US" altLang="ja-JP" sz="1800" b="1" dirty="0">
                <a:solidFill>
                  <a:schemeClr val="tx1"/>
                </a:solidFill>
                <a:latin typeface="Meiryo UI" panose="020B0604030504040204" pitchFamily="50" charset="-128"/>
                <a:ea typeface="Meiryo UI" panose="020B0604030504040204" pitchFamily="50" charset="-128"/>
              </a:rPr>
              <a:t>40</a:t>
            </a:r>
            <a:r>
              <a:rPr lang="ja-JP" altLang="en-US" sz="1800" b="1" dirty="0">
                <a:solidFill>
                  <a:schemeClr val="tx1"/>
                </a:solidFill>
                <a:latin typeface="Meiryo UI" panose="020B0604030504040204" pitchFamily="50" charset="-128"/>
                <a:ea typeface="Meiryo UI" panose="020B0604030504040204" pitchFamily="50" charset="-128"/>
              </a:rPr>
              <a:t>作品中５位に</a:t>
            </a:r>
            <a:endParaRPr lang="en-US" altLang="ja-JP" sz="1800" b="1" dirty="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入賞しました</a:t>
            </a:r>
            <a:r>
              <a:rPr lang="ja-JP" altLang="en-US" sz="1800" b="1" dirty="0" smtClean="0">
                <a:solidFill>
                  <a:schemeClr val="tx1"/>
                </a:solidFill>
                <a:latin typeface="Meiryo UI" panose="020B0604030504040204" pitchFamily="50" charset="-128"/>
                <a:ea typeface="Meiryo UI" panose="020B0604030504040204" pitchFamily="50" charset="-128"/>
              </a:rPr>
              <a:t>。</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全員</a:t>
            </a:r>
            <a:r>
              <a:rPr lang="ja-JP" altLang="en-US" sz="1800" b="1" dirty="0" smtClean="0">
                <a:solidFill>
                  <a:schemeClr val="tx1"/>
                </a:solidFill>
                <a:latin typeface="Meiryo UI" panose="020B0604030504040204" pitchFamily="50" charset="-128"/>
                <a:ea typeface="Meiryo UI" panose="020B0604030504040204" pitchFamily="50" charset="-128"/>
              </a:rPr>
              <a:t>がプログラムとデザインを触っており、自分は企画、</a:t>
            </a:r>
            <a:r>
              <a:rPr lang="ja-JP" altLang="en-US" sz="1800" b="1" dirty="0">
                <a:solidFill>
                  <a:schemeClr val="tx1"/>
                </a:solidFill>
                <a:latin typeface="Meiryo UI" panose="020B0604030504040204" pitchFamily="50" charset="-128"/>
                <a:ea typeface="Meiryo UI" panose="020B0604030504040204" pitchFamily="50" charset="-128"/>
              </a:rPr>
              <a:t>リード</a:t>
            </a:r>
            <a:r>
              <a:rPr lang="ja-JP" altLang="en-US" sz="1800" b="1" dirty="0" smtClean="0">
                <a:solidFill>
                  <a:schemeClr val="tx1"/>
                </a:solidFill>
                <a:latin typeface="Meiryo UI" panose="020B0604030504040204" pitchFamily="50" charset="-128"/>
                <a:ea typeface="Meiryo UI" panose="020B0604030504040204" pitchFamily="50" charset="-128"/>
              </a:rPr>
              <a:t>プログラマとして携わりました。</a:t>
            </a:r>
            <a:endParaRPr lang="en-US" altLang="ja-JP" sz="1800" b="1" dirty="0" smtClean="0">
              <a:solidFill>
                <a:schemeClr val="tx1"/>
              </a:solidFill>
              <a:latin typeface="Meiryo UI" panose="020B0604030504040204" pitchFamily="50" charset="-128"/>
              <a:ea typeface="Meiryo UI" panose="020B0604030504040204" pitchFamily="50" charset="-128"/>
            </a:endParaRPr>
          </a:p>
          <a:p>
            <a:endParaRPr kumimoji="1" lang="en-US" altLang="ja-JP" sz="1800" b="1" dirty="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ロープアクションとステルスアクションを使い、</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kumimoji="1" lang="ja-JP" altLang="en-US" sz="1800" b="1" dirty="0" smtClean="0">
                <a:solidFill>
                  <a:schemeClr val="tx1"/>
                </a:solidFill>
                <a:latin typeface="Meiryo UI" panose="020B0604030504040204" pitchFamily="50" charset="-128"/>
                <a:ea typeface="Meiryo UI" panose="020B0604030504040204" pitchFamily="50" charset="-128"/>
              </a:rPr>
              <a:t>敵につかまらないように目的物を盗み出して</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kumimoji="1" lang="ja-JP" altLang="en-US" sz="1800" b="1" dirty="0" smtClean="0">
                <a:solidFill>
                  <a:schemeClr val="tx1"/>
                </a:solidFill>
                <a:latin typeface="Meiryo UI" panose="020B0604030504040204" pitchFamily="50" charset="-128"/>
                <a:ea typeface="Meiryo UI" panose="020B0604030504040204" pitchFamily="50" charset="-128"/>
              </a:rPr>
              <a:t>脱出するゲームです。</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壁移動、しゃがみなどの挙動も取り入れました。</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ステージ</a:t>
            </a:r>
            <a:r>
              <a:rPr lang="ja-JP" altLang="en-US" sz="1800" b="1" dirty="0" smtClean="0">
                <a:solidFill>
                  <a:schemeClr val="tx1"/>
                </a:solidFill>
                <a:latin typeface="Meiryo UI" panose="020B0604030504040204" pitchFamily="50" charset="-128"/>
                <a:ea typeface="Meiryo UI" panose="020B0604030504040204" pitchFamily="50" charset="-128"/>
              </a:rPr>
              <a:t>は</a:t>
            </a:r>
            <a:r>
              <a:rPr lang="en-US" altLang="ja-JP" sz="1800" b="1" dirty="0" smtClean="0">
                <a:solidFill>
                  <a:schemeClr val="tx1"/>
                </a:solidFill>
                <a:latin typeface="Meiryo UI" panose="020B0604030504040204" pitchFamily="50" charset="-128"/>
                <a:ea typeface="Meiryo UI" panose="020B0604030504040204" pitchFamily="50" charset="-128"/>
              </a:rPr>
              <a:t>3</a:t>
            </a:r>
            <a:r>
              <a:rPr lang="ja-JP" altLang="en-US" sz="1800" b="1" dirty="0" smtClean="0">
                <a:solidFill>
                  <a:schemeClr val="tx1"/>
                </a:solidFill>
                <a:latin typeface="Meiryo UI" panose="020B0604030504040204" pitchFamily="50" charset="-128"/>
                <a:ea typeface="Meiryo UI" panose="020B0604030504040204" pitchFamily="50" charset="-128"/>
              </a:rPr>
              <a:t>ステージ用意されています。</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endParaRPr lang="en-US" altLang="ja-JP" sz="1800" b="1" dirty="0">
              <a:solidFill>
                <a:schemeClr val="tx1"/>
              </a:solidFill>
              <a:latin typeface="Meiryo UI" panose="020B0604030504040204" pitchFamily="50" charset="-128"/>
              <a:ea typeface="Meiryo UI" panose="020B0604030504040204" pitchFamily="50" charset="-128"/>
            </a:endParaRPr>
          </a:p>
          <a:p>
            <a:endParaRPr kumimoji="1" lang="ja-JP" altLang="en-US" sz="1800" dirty="0">
              <a:solidFill>
                <a:schemeClr val="tx1"/>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238354" y="4582481"/>
            <a:ext cx="4293855"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リード</a:t>
            </a:r>
            <a:r>
              <a:rPr kumimoji="1" lang="ja-JP" altLang="en-US" b="1" dirty="0">
                <a:latin typeface="Meiryo UI" panose="020B0604030504040204" pitchFamily="50" charset="-128"/>
                <a:ea typeface="Meiryo UI" panose="020B0604030504040204" pitchFamily="50" charset="-128"/>
              </a:rPr>
              <a:t>プログラマ</a:t>
            </a:r>
            <a:r>
              <a:rPr kumimoji="1" lang="ja-JP" altLang="en-US" b="1" dirty="0" smtClean="0">
                <a:latin typeface="Meiryo UI" panose="020B0604030504040204" pitchFamily="50" charset="-128"/>
                <a:ea typeface="Meiryo UI" panose="020B0604030504040204" pitchFamily="50" charset="-128"/>
              </a:rPr>
              <a:t>とし</a:t>
            </a:r>
            <a:r>
              <a:rPr kumimoji="1" lang="ja-JP" altLang="en-US" b="1" dirty="0">
                <a:latin typeface="Meiryo UI" panose="020B0604030504040204" pitchFamily="50" charset="-128"/>
                <a:ea typeface="Meiryo UI" panose="020B0604030504040204" pitchFamily="50" charset="-128"/>
              </a:rPr>
              <a:t>て</a:t>
            </a:r>
            <a:r>
              <a:rPr kumimoji="1" lang="ja-JP" altLang="en-US" b="1" dirty="0" smtClean="0">
                <a:latin typeface="Meiryo UI" panose="020B0604030504040204" pitchFamily="50" charset="-128"/>
                <a:ea typeface="Meiryo UI" panose="020B0604030504040204" pitchFamily="50" charset="-128"/>
              </a:rPr>
              <a:t>クラス設計をきちんと行うこと</a:t>
            </a:r>
            <a:endParaRPr kumimoji="1" lang="en-US" altLang="ja-JP" b="1" dirty="0" smtClean="0">
              <a:latin typeface="Meiryo UI" panose="020B0604030504040204" pitchFamily="50" charset="-128"/>
              <a:ea typeface="Meiryo UI" panose="020B0604030504040204" pitchFamily="50" charset="-128"/>
            </a:endParaRPr>
          </a:p>
          <a:p>
            <a:r>
              <a:rPr kumimoji="1" lang="en-US" altLang="ja-JP" b="1" dirty="0" smtClean="0">
                <a:latin typeface="Meiryo UI" panose="020B0604030504040204" pitchFamily="50" charset="-128"/>
                <a:ea typeface="Meiryo UI" panose="020B0604030504040204" pitchFamily="50" charset="-128"/>
              </a:rPr>
              <a:t>C++</a:t>
            </a:r>
            <a:r>
              <a:rPr kumimoji="1" lang="ja-JP" altLang="en-US" b="1" dirty="0" smtClean="0">
                <a:latin typeface="Meiryo UI" panose="020B0604030504040204" pitchFamily="50" charset="-128"/>
                <a:ea typeface="Meiryo UI" panose="020B0604030504040204" pitchFamily="50" charset="-128"/>
              </a:rPr>
              <a:t>の特徴に対し理解を深め効率の良いプログラムを組むことの</a:t>
            </a:r>
            <a:r>
              <a:rPr kumimoji="1" lang="en-US" altLang="ja-JP" b="1" dirty="0" smtClean="0">
                <a:latin typeface="Meiryo UI" panose="020B0604030504040204" pitchFamily="50" charset="-128"/>
                <a:ea typeface="Meiryo UI" panose="020B0604030504040204" pitchFamily="50" charset="-128"/>
              </a:rPr>
              <a:t>2</a:t>
            </a:r>
            <a:r>
              <a:rPr kumimoji="1" lang="ja-JP" altLang="en-US" b="1" dirty="0" smtClean="0">
                <a:latin typeface="Meiryo UI" panose="020B0604030504040204" pitchFamily="50" charset="-128"/>
                <a:ea typeface="Meiryo UI" panose="020B0604030504040204" pitchFamily="50" charset="-128"/>
              </a:rPr>
              <a:t>点を個人目標として取り組みました。</a:t>
            </a:r>
            <a:endParaRPr kumimoji="1" lang="en-US" altLang="ja-JP" b="1" dirty="0" smtClean="0">
              <a:latin typeface="Meiryo UI" panose="020B0604030504040204" pitchFamily="50" charset="-128"/>
              <a:ea typeface="Meiryo UI" panose="020B0604030504040204" pitchFamily="50" charset="-128"/>
            </a:endParaRPr>
          </a:p>
        </p:txBody>
      </p:sp>
      <p:grpSp>
        <p:nvGrpSpPr>
          <p:cNvPr id="3" name="グループ化 2"/>
          <p:cNvGrpSpPr/>
          <p:nvPr/>
        </p:nvGrpSpPr>
        <p:grpSpPr>
          <a:xfrm>
            <a:off x="4037192" y="4456658"/>
            <a:ext cx="5053280" cy="1972342"/>
            <a:chOff x="4105476" y="4357481"/>
            <a:chExt cx="5053280" cy="1870864"/>
          </a:xfrm>
        </p:grpSpPr>
        <p:sp>
          <p:nvSpPr>
            <p:cNvPr id="9" name="正方形/長方形 8"/>
            <p:cNvSpPr/>
            <p:nvPr/>
          </p:nvSpPr>
          <p:spPr>
            <a:xfrm>
              <a:off x="4760284" y="4357481"/>
              <a:ext cx="4200000" cy="187086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05476" y="4491945"/>
              <a:ext cx="2423590" cy="1569660"/>
            </a:xfrm>
            <a:prstGeom prst="rect">
              <a:avLst/>
            </a:prstGeom>
            <a:noFill/>
          </p:spPr>
          <p:txBody>
            <a:bodyPr wrap="square" rtlCol="0">
              <a:spAutoFit/>
            </a:bodyPr>
            <a:lstStyle/>
            <a:p>
              <a:pPr algn="r"/>
              <a:r>
                <a:rPr kumimoji="1" lang="ja-JP" altLang="en-US" sz="1600" b="1" dirty="0" smtClean="0">
                  <a:latin typeface="JKゴシックL" panose="02000600000000000000" pitchFamily="2" charset="-128"/>
                  <a:ea typeface="JKゴシックL" panose="02000600000000000000" pitchFamily="2" charset="-128"/>
                </a:rPr>
                <a:t>プラットフォーム</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使用言語</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使用ライブラリ</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制作人数・期間</a:t>
              </a:r>
              <a:endParaRPr kumimoji="1" lang="en-US" altLang="ja-JP" sz="1600" b="1" dirty="0" smtClean="0">
                <a:latin typeface="JKゴシックL" panose="02000600000000000000" pitchFamily="2" charset="-128"/>
                <a:ea typeface="JKゴシックL" panose="02000600000000000000" pitchFamily="2" charset="-128"/>
              </a:endParaRPr>
            </a:p>
            <a:p>
              <a:pPr algn="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ジャンル</a:t>
              </a:r>
              <a:r>
                <a:rPr kumimoji="1" lang="en-US" altLang="ja-JP" sz="1400" b="1" dirty="0">
                  <a:latin typeface="JKゴシックL" panose="02000600000000000000" pitchFamily="2" charset="-128"/>
                  <a:ea typeface="JKゴシックL" panose="02000600000000000000" pitchFamily="2" charset="-128"/>
                </a:rPr>
                <a:t>	</a:t>
              </a:r>
              <a:endParaRPr kumimoji="1" lang="ja-JP" altLang="en-US" sz="1400" b="1" dirty="0">
                <a:latin typeface="JKゴシックL" panose="02000600000000000000" pitchFamily="2" charset="-128"/>
                <a:ea typeface="JKゴシックL" panose="02000600000000000000" pitchFamily="2" charset="-128"/>
              </a:endParaRPr>
            </a:p>
          </p:txBody>
        </p:sp>
        <p:sp>
          <p:nvSpPr>
            <p:cNvPr id="13" name="テキスト ボックス 12"/>
            <p:cNvSpPr txBox="1"/>
            <p:nvPr/>
          </p:nvSpPr>
          <p:spPr>
            <a:xfrm>
              <a:off x="6585147" y="4482307"/>
              <a:ext cx="2573609" cy="1569660"/>
            </a:xfrm>
            <a:prstGeom prst="rect">
              <a:avLst/>
            </a:prstGeom>
            <a:noFill/>
          </p:spPr>
          <p:txBody>
            <a:bodyPr wrap="square" rtlCol="0">
              <a:spAutoFit/>
            </a:bodyPr>
            <a:lstStyle/>
            <a:p>
              <a:r>
                <a:rPr kumimoji="1" lang="en-US" altLang="ja-JP" sz="1600" b="1" dirty="0" smtClean="0">
                  <a:latin typeface="JKゴシックL" panose="02000600000000000000" pitchFamily="2" charset="-128"/>
                  <a:ea typeface="JKゴシックL" panose="02000600000000000000" pitchFamily="2" charset="-128"/>
                </a:rPr>
                <a:t>PC</a:t>
              </a:r>
            </a:p>
            <a:p>
              <a:r>
                <a:rPr kumimoji="1" lang="en-US" altLang="ja-JP" sz="1600" b="1" dirty="0" smtClean="0">
                  <a:latin typeface="JKゴシックL" panose="02000600000000000000" pitchFamily="2" charset="-128"/>
                  <a:ea typeface="JKゴシックL" panose="02000600000000000000" pitchFamily="2" charset="-128"/>
                </a:rPr>
                <a:t>C++</a:t>
              </a:r>
              <a:endParaRPr kumimoji="1" lang="en-US" altLang="ja-JP" sz="1600" b="1" dirty="0">
                <a:latin typeface="JKゴシックL" panose="02000600000000000000" pitchFamily="2" charset="-128"/>
                <a:ea typeface="JKゴシックL" panose="02000600000000000000" pitchFamily="2" charset="-128"/>
              </a:endParaRPr>
            </a:p>
            <a:p>
              <a:r>
                <a:rPr kumimoji="1" lang="en-US" altLang="ja-JP" sz="1600" b="1" dirty="0" err="1" smtClean="0">
                  <a:latin typeface="JKゴシックL" panose="02000600000000000000" pitchFamily="2" charset="-128"/>
                  <a:ea typeface="JKゴシックL" panose="02000600000000000000" pitchFamily="2" charset="-128"/>
                </a:rPr>
                <a:t>DxLib</a:t>
              </a:r>
              <a:endParaRPr kumimoji="1" lang="en-US" altLang="ja-JP" sz="1600" b="1" dirty="0">
                <a:latin typeface="JKゴシックL" panose="02000600000000000000" pitchFamily="2" charset="-128"/>
                <a:ea typeface="JKゴシックL" panose="02000600000000000000" pitchFamily="2" charset="-128"/>
              </a:endParaRPr>
            </a:p>
            <a:p>
              <a:r>
                <a:rPr kumimoji="1" lang="en-US" altLang="ja-JP" sz="1600" b="1" dirty="0" smtClean="0">
                  <a:latin typeface="JKゴシックL" panose="02000600000000000000" pitchFamily="2" charset="-128"/>
                  <a:ea typeface="JKゴシックL" panose="02000600000000000000" pitchFamily="2" charset="-128"/>
                </a:rPr>
                <a:t>4</a:t>
              </a:r>
              <a:r>
                <a:rPr kumimoji="1" lang="ja-JP" altLang="en-US" sz="1600" b="1" dirty="0" smtClean="0">
                  <a:latin typeface="JKゴシックL" panose="02000600000000000000" pitchFamily="2" charset="-128"/>
                  <a:ea typeface="JKゴシックL" panose="02000600000000000000" pitchFamily="2" charset="-128"/>
                </a:rPr>
                <a:t>人・</a:t>
              </a:r>
              <a:r>
                <a:rPr kumimoji="1" lang="en-US" altLang="ja-JP" sz="1600" b="1" dirty="0">
                  <a:latin typeface="JKゴシックL" panose="02000600000000000000" pitchFamily="2" charset="-128"/>
                  <a:ea typeface="JKゴシックL" panose="02000600000000000000" pitchFamily="2" charset="-128"/>
                </a:rPr>
                <a:t>10</a:t>
              </a:r>
              <a:r>
                <a:rPr kumimoji="1" lang="ja-JP" altLang="en-US" sz="1600" b="1" dirty="0" smtClean="0">
                  <a:latin typeface="JKゴシックL" panose="02000600000000000000" pitchFamily="2" charset="-128"/>
                  <a:ea typeface="JKゴシックL" panose="02000600000000000000" pitchFamily="2" charset="-128"/>
                </a:rPr>
                <a:t>月～</a:t>
              </a:r>
              <a:r>
                <a:rPr kumimoji="1" lang="en-US" altLang="ja-JP" sz="1600" b="1" dirty="0" smtClean="0">
                  <a:latin typeface="JKゴシックL" panose="02000600000000000000" pitchFamily="2" charset="-128"/>
                  <a:ea typeface="JKゴシックL" panose="02000600000000000000" pitchFamily="2" charset="-128"/>
                </a:rPr>
                <a:t>2</a:t>
              </a:r>
              <a:r>
                <a:rPr kumimoji="1" lang="ja-JP" altLang="en-US" sz="1600" b="1" dirty="0" smtClean="0">
                  <a:latin typeface="JKゴシックL" panose="02000600000000000000" pitchFamily="2" charset="-128"/>
                  <a:ea typeface="JKゴシックL" panose="02000600000000000000" pitchFamily="2" charset="-128"/>
                </a:rPr>
                <a:t>月</a:t>
              </a:r>
              <a:endParaRPr kumimoji="1" lang="en-US" altLang="ja-JP" sz="1600" b="1" dirty="0" smtClean="0">
                <a:latin typeface="JKゴシックL" panose="02000600000000000000" pitchFamily="2" charset="-128"/>
                <a:ea typeface="JKゴシックL" panose="02000600000000000000" pitchFamily="2" charset="-128"/>
              </a:endParaRPr>
            </a:p>
            <a:p>
              <a:r>
                <a:rPr kumimoji="1" lang="en-US" altLang="ja-JP" sz="1600" b="1" dirty="0" smtClean="0">
                  <a:latin typeface="JKゴシックL" panose="02000600000000000000" pitchFamily="2" charset="-128"/>
                  <a:ea typeface="JKゴシックL" panose="02000600000000000000" pitchFamily="2" charset="-128"/>
                </a:rPr>
                <a:t>(</a:t>
              </a:r>
              <a:r>
                <a:rPr kumimoji="1" lang="ja-JP" altLang="en-US" sz="1600" b="1" dirty="0" smtClean="0">
                  <a:latin typeface="JKゴシックL" panose="02000600000000000000" pitchFamily="2" charset="-128"/>
                  <a:ea typeface="JKゴシックL" panose="02000600000000000000" pitchFamily="2" charset="-128"/>
                </a:rPr>
                <a:t>企画</a:t>
              </a:r>
              <a:r>
                <a:rPr kumimoji="1" lang="en-US" altLang="ja-JP" sz="1600" b="1" dirty="0" smtClean="0">
                  <a:latin typeface="JKゴシックL" panose="02000600000000000000" pitchFamily="2" charset="-128"/>
                  <a:ea typeface="JKゴシックL" panose="02000600000000000000" pitchFamily="2" charset="-128"/>
                </a:rPr>
                <a:t>1</a:t>
              </a:r>
              <a:r>
                <a:rPr kumimoji="1" lang="ja-JP" altLang="en-US" sz="1600" b="1" dirty="0" smtClean="0">
                  <a:latin typeface="JKゴシックL" panose="02000600000000000000" pitchFamily="2" charset="-128"/>
                  <a:ea typeface="JKゴシックL" panose="02000600000000000000" pitchFamily="2" charset="-128"/>
                </a:rPr>
                <a:t>カ月、制作</a:t>
              </a:r>
              <a:r>
                <a:rPr kumimoji="1" lang="en-US" altLang="ja-JP" sz="1600" b="1" dirty="0" smtClean="0">
                  <a:latin typeface="JKゴシックL" panose="02000600000000000000" pitchFamily="2" charset="-128"/>
                  <a:ea typeface="JKゴシックL" panose="02000600000000000000" pitchFamily="2" charset="-128"/>
                </a:rPr>
                <a:t>4</a:t>
              </a:r>
              <a:r>
                <a:rPr kumimoji="1" lang="ja-JP" altLang="en-US" sz="1600" b="1" dirty="0" smtClean="0">
                  <a:latin typeface="JKゴシックL" panose="02000600000000000000" pitchFamily="2" charset="-128"/>
                  <a:ea typeface="JKゴシックL" panose="02000600000000000000" pitchFamily="2" charset="-128"/>
                </a:rPr>
                <a:t>カ月</a:t>
              </a:r>
              <a:r>
                <a:rPr kumimoji="1" lang="en-US" altLang="ja-JP" sz="1600" b="1" dirty="0" smtClean="0">
                  <a:latin typeface="JKゴシックL" panose="02000600000000000000" pitchFamily="2" charset="-128"/>
                  <a:ea typeface="JKゴシックL" panose="02000600000000000000" pitchFamily="2" charset="-128"/>
                </a:rPr>
                <a:t>)</a:t>
              </a:r>
              <a:endParaRPr kumimoji="1" lang="en-US" altLang="ja-JP" sz="1600" b="1" dirty="0">
                <a:latin typeface="JKゴシックL" panose="02000600000000000000" pitchFamily="2" charset="-128"/>
                <a:ea typeface="JKゴシックL" panose="02000600000000000000" pitchFamily="2" charset="-128"/>
              </a:endParaRPr>
            </a:p>
            <a:p>
              <a:r>
                <a:rPr kumimoji="1" lang="ja-JP" altLang="en-US" sz="1600" b="1" dirty="0" smtClean="0">
                  <a:latin typeface="JKゴシックL" panose="02000600000000000000" pitchFamily="2" charset="-128"/>
                  <a:ea typeface="JKゴシックL" panose="02000600000000000000" pitchFamily="2" charset="-128"/>
                </a:rPr>
                <a:t>ステルスアクション</a:t>
              </a:r>
              <a:endParaRPr kumimoji="1" lang="ja-JP" altLang="en-US" sz="1600" b="1" dirty="0">
                <a:latin typeface="JKゴシックL" panose="02000600000000000000" pitchFamily="2" charset="-128"/>
                <a:ea typeface="JKゴシックL" panose="02000600000000000000" pitchFamily="2" charset="-128"/>
              </a:endParaRPr>
            </a:p>
          </p:txBody>
        </p:sp>
      </p:gr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5238" y="1319860"/>
            <a:ext cx="3594044" cy="2874516"/>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832" y="-747464"/>
            <a:ext cx="5481365" cy="2740683"/>
          </a:xfrm>
          <a:prstGeom prst="rect">
            <a:avLst/>
          </a:prstGeom>
        </p:spPr>
      </p:pic>
      <p:sp>
        <p:nvSpPr>
          <p:cNvPr id="4" name="テキスト ボックス 3"/>
          <p:cNvSpPr txBox="1"/>
          <p:nvPr/>
        </p:nvSpPr>
        <p:spPr>
          <a:xfrm>
            <a:off x="3491880" y="858195"/>
            <a:ext cx="3672408" cy="461665"/>
          </a:xfrm>
          <a:prstGeom prst="rect">
            <a:avLst/>
          </a:prstGeom>
          <a:noFill/>
        </p:spPr>
        <p:txBody>
          <a:bodyPr wrap="square" rtlCol="0">
            <a:spAutoFit/>
          </a:bodyPr>
          <a:lstStyle/>
          <a:p>
            <a:r>
              <a:rPr kumimoji="1" lang="en-US" altLang="ja-JP" sz="2400" b="1" dirty="0" smtClean="0">
                <a:solidFill>
                  <a:srgbClr val="4DC100"/>
                </a:solidFill>
                <a:latin typeface="JKゴシックL" panose="02000600000000000000" pitchFamily="2" charset="-128"/>
                <a:ea typeface="JKゴシックL" panose="02000600000000000000" pitchFamily="2" charset="-128"/>
              </a:rPr>
              <a:t>Visible</a:t>
            </a:r>
            <a:r>
              <a:rPr kumimoji="1" lang="ja-JP" altLang="en-US" sz="2400" b="1" dirty="0" smtClean="0">
                <a:solidFill>
                  <a:srgbClr val="4DC100"/>
                </a:solidFill>
                <a:latin typeface="JKゴシックL" panose="02000600000000000000" pitchFamily="2" charset="-128"/>
                <a:ea typeface="JKゴシックL" panose="02000600000000000000" pitchFamily="2" charset="-128"/>
              </a:rPr>
              <a:t>＋</a:t>
            </a:r>
            <a:r>
              <a:rPr kumimoji="1" lang="en-US" altLang="ja-JP" sz="2400" b="1" dirty="0" smtClean="0">
                <a:solidFill>
                  <a:srgbClr val="4DC100"/>
                </a:solidFill>
                <a:latin typeface="JKゴシックL" panose="02000600000000000000" pitchFamily="2" charset="-128"/>
                <a:ea typeface="JKゴシックL" panose="02000600000000000000" pitchFamily="2" charset="-128"/>
              </a:rPr>
              <a:t>Chameleon</a:t>
            </a:r>
            <a:endParaRPr kumimoji="1" lang="ja-JP" altLang="en-US" sz="2400" b="1" dirty="0">
              <a:solidFill>
                <a:srgbClr val="4DC100"/>
              </a:solidFill>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80917416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8" name="フローチャート: 代替処理 7"/>
          <p:cNvSpPr/>
          <p:nvPr/>
        </p:nvSpPr>
        <p:spPr>
          <a:xfrm>
            <a:off x="4276281" y="388994"/>
            <a:ext cx="4774596" cy="6120680"/>
          </a:xfrm>
          <a:prstGeom prst="flowChartAlternateProcess">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271" name="正方形/長方形 270"/>
          <p:cNvSpPr/>
          <p:nvPr/>
        </p:nvSpPr>
        <p:spPr>
          <a:xfrm>
            <a:off x="7633807" y="2442783"/>
            <a:ext cx="1276156" cy="14057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96" name="正方形/長方形 195"/>
          <p:cNvSpPr/>
          <p:nvPr/>
        </p:nvSpPr>
        <p:spPr>
          <a:xfrm>
            <a:off x="4969870" y="544497"/>
            <a:ext cx="3427771" cy="1693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Subtitle 2"/>
          <p:cNvSpPr>
            <a:spLocks noGrp="1"/>
          </p:cNvSpPr>
          <p:nvPr>
            <p:ph type="subTitle" idx="1"/>
          </p:nvPr>
        </p:nvSpPr>
        <p:spPr>
          <a:xfrm>
            <a:off x="251520" y="2132856"/>
            <a:ext cx="3672408" cy="3493141"/>
          </a:xfrm>
        </p:spPr>
        <p:txBody>
          <a:bodyPr/>
          <a:lstStyle/>
          <a:p>
            <a:pPr>
              <a:spcBef>
                <a:spcPct val="0"/>
              </a:spcBef>
            </a:pPr>
            <a:endParaRPr lang="en-US" altLang="ja-JP"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rPr>
              <a:t>えん</a:t>
            </a:r>
            <a:endParaRPr lang="en-US" altLang="ja-JP" sz="2000" dirty="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p:txBody>
      </p:sp>
      <p:sp>
        <p:nvSpPr>
          <p:cNvPr id="2" name="テキスト ボックス 1"/>
          <p:cNvSpPr txBox="1"/>
          <p:nvPr/>
        </p:nvSpPr>
        <p:spPr>
          <a:xfrm>
            <a:off x="107504" y="764704"/>
            <a:ext cx="4426883" cy="5078313"/>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プログラム担当箇所</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FA6662"/>
                </a:solidFill>
                <a:latin typeface="Meiryo UI" panose="020B0604030504040204" pitchFamily="50" charset="-128"/>
                <a:ea typeface="Meiryo UI" panose="020B0604030504040204" pitchFamily="50" charset="-128"/>
              </a:rPr>
              <a:t>GAMESCENE</a:t>
            </a:r>
            <a:r>
              <a:rPr kumimoji="1" lang="ja-JP" altLang="en-US" b="1" dirty="0" smtClean="0">
                <a:ln>
                  <a:solidFill>
                    <a:schemeClr val="tx1"/>
                  </a:solidFill>
                </a:ln>
                <a:solidFill>
                  <a:srgbClr val="FA6662"/>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FA6662"/>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→ゲーム全体の受け渡しを管理するクラス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rPr>
              <a:t>PLAYER</a:t>
            </a:r>
            <a:r>
              <a:rPr kumimoji="1" lang="ja-JP" altLang="en-US"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→しゃがみ、壁張り付きなどの一部動作</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を引き継いで担当。</a:t>
            </a:r>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err="1" smtClean="0">
                <a:ln>
                  <a:solidFill>
                    <a:schemeClr val="tx1"/>
                  </a:solidFill>
                </a:ln>
                <a:solidFill>
                  <a:srgbClr val="0070C0"/>
                </a:solidFill>
                <a:latin typeface="Meiryo UI" panose="020B0604030504040204" pitchFamily="50" charset="-128"/>
                <a:ea typeface="Meiryo UI" panose="020B0604030504040204" pitchFamily="50" charset="-128"/>
              </a:rPr>
              <a:t>Collisiion</a:t>
            </a:r>
            <a:r>
              <a:rPr kumimoji="1" lang="ja-JP" altLang="en-US" b="1" dirty="0" smtClean="0">
                <a:ln>
                  <a:solidFill>
                    <a:schemeClr val="tx1"/>
                  </a:solidFill>
                </a:ln>
                <a:solidFill>
                  <a:srgbClr val="0070C0"/>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0070C0"/>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→あたり判定を行うクラス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err="1" smtClean="0">
                <a:ln>
                  <a:solidFill>
                    <a:schemeClr val="tx1"/>
                  </a:solidFill>
                </a:ln>
                <a:solidFill>
                  <a:schemeClr val="accent4"/>
                </a:solidFill>
                <a:latin typeface="Meiryo UI" panose="020B0604030504040204" pitchFamily="50" charset="-128"/>
                <a:ea typeface="Meiryo UI" panose="020B0604030504040204" pitchFamily="50" charset="-128"/>
              </a:rPr>
              <a:t>midPoint</a:t>
            </a:r>
            <a:r>
              <a:rPr kumimoji="1" lang="ja-JP" altLang="en-US" b="1" dirty="0" smtClean="0">
                <a:ln>
                  <a:solidFill>
                    <a:schemeClr val="tx1"/>
                  </a:solidFill>
                </a:ln>
                <a:solidFill>
                  <a:schemeClr val="accent4"/>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chemeClr val="accent4"/>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→クリア判定を受け持つクラス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rPr>
              <a:t>ENEMY</a:t>
            </a:r>
            <a:r>
              <a:rPr kumimoji="1" lang="ja-JP" altLang="en-US" b="1" dirty="0" smtClean="0">
                <a:ln>
                  <a:solidFill>
                    <a:schemeClr val="tx1"/>
                  </a:solidFill>
                </a:ln>
                <a:solidFill>
                  <a:srgbClr val="7030A0"/>
                </a:solidFill>
                <a:latin typeface="Meiryo UI" panose="020B0604030504040204" pitchFamily="50" charset="-128"/>
                <a:ea typeface="Meiryo UI" panose="020B0604030504040204" pitchFamily="50" charset="-128"/>
              </a:rPr>
              <a:t>クラス</a:t>
            </a:r>
            <a:endParaRPr kumimoji="1" lang="en-US" altLang="ja-JP" b="1" dirty="0">
              <a:ln>
                <a:solidFill>
                  <a:schemeClr val="tx1"/>
                </a:solidFill>
              </a:ln>
              <a:solidFill>
                <a:srgbClr val="7030A0"/>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rPr>
              <a:t>GIMMICK</a:t>
            </a:r>
            <a:r>
              <a:rPr kumimoji="1" lang="ja-JP" altLang="en-US" b="1" dirty="0" smtClean="0">
                <a:ln>
                  <a:solidFill>
                    <a:schemeClr val="tx1"/>
                  </a:solidFill>
                </a:ln>
                <a:solidFill>
                  <a:srgbClr val="7030A0"/>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→この二つのクラスは、</a:t>
            </a:r>
            <a:r>
              <a:rPr kumimoji="1" lang="en-US" altLang="ja-JP" b="1" dirty="0" smtClean="0">
                <a:latin typeface="Meiryo UI" panose="020B0604030504040204" pitchFamily="50" charset="-128"/>
                <a:ea typeface="Meiryo UI" panose="020B0604030504040204" pitchFamily="50" charset="-128"/>
              </a:rPr>
              <a:t>MAP</a:t>
            </a:r>
            <a:r>
              <a:rPr kumimoji="1" lang="ja-JP" altLang="en-US" b="1" dirty="0" smtClean="0">
                <a:latin typeface="Meiryo UI" panose="020B0604030504040204" pitchFamily="50" charset="-128"/>
                <a:ea typeface="Meiryo UI" panose="020B0604030504040204" pitchFamily="50" charset="-128"/>
              </a:rPr>
              <a:t>から情報を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受け取る際、リストに追加して一括で</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a:t>
            </a:r>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管理が行えるようにしています。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エネミーは警戒度を一括で管理できる</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クラスも用意しました。</a:t>
            </a:r>
            <a:endParaRPr kumimoji="1" lang="en-US" altLang="ja-JP" b="1" dirty="0">
              <a:latin typeface="Meiryo UI" panose="020B0604030504040204" pitchFamily="50" charset="-128"/>
              <a:ea typeface="Meiryo UI" panose="020B0604030504040204" pitchFamily="50" charset="-128"/>
            </a:endParaRPr>
          </a:p>
        </p:txBody>
      </p:sp>
      <p:sp>
        <p:nvSpPr>
          <p:cNvPr id="6" name="フローチャート: 処理 5"/>
          <p:cNvSpPr/>
          <p:nvPr/>
        </p:nvSpPr>
        <p:spPr>
          <a:xfrm>
            <a:off x="5806519" y="424384"/>
            <a:ext cx="1837271" cy="365928"/>
          </a:xfrm>
          <a:prstGeom prst="flowChartProcess">
            <a:avLst/>
          </a:prstGeom>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dirty="0" err="1" smtClean="0">
                <a:ea typeface="Arial Unicode MS" panose="020B0604020202020204" pitchFamily="50" charset="-128"/>
                <a:cs typeface="Arial Unicode MS" panose="020B0604020202020204" pitchFamily="50" charset="-128"/>
              </a:rPr>
              <a:t>SceneManager</a:t>
            </a:r>
            <a:endParaRPr kumimoji="1" lang="ja-JP" altLang="en-US" dirty="0">
              <a:ea typeface="Arial Unicode MS" panose="020B0604020202020204" pitchFamily="50" charset="-128"/>
              <a:cs typeface="Arial Unicode MS" panose="020B0604020202020204" pitchFamily="50" charset="-128"/>
            </a:endParaRPr>
          </a:p>
        </p:txBody>
      </p:sp>
      <p:sp>
        <p:nvSpPr>
          <p:cNvPr id="9" name="フローチャート: 処理 8"/>
          <p:cNvSpPr/>
          <p:nvPr/>
        </p:nvSpPr>
        <p:spPr>
          <a:xfrm>
            <a:off x="5133897" y="945011"/>
            <a:ext cx="1140990" cy="24933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ea typeface="Arial Unicode MS" panose="020B0604020202020204" pitchFamily="50" charset="-128"/>
                <a:cs typeface="Arial Unicode MS" panose="020B0604020202020204" pitchFamily="50" charset="-128"/>
              </a:rPr>
              <a:t>TitleScene</a:t>
            </a:r>
            <a:endParaRPr kumimoji="1" lang="ja-JP" altLang="en-US" sz="1400" dirty="0">
              <a:ea typeface="Arial Unicode MS" panose="020B0604020202020204" pitchFamily="50" charset="-128"/>
              <a:cs typeface="Arial Unicode MS" panose="020B0604020202020204" pitchFamily="50" charset="-128"/>
            </a:endParaRPr>
          </a:p>
        </p:txBody>
      </p:sp>
      <p:sp>
        <p:nvSpPr>
          <p:cNvPr id="10" name="フローチャート: 処理 9"/>
          <p:cNvSpPr/>
          <p:nvPr/>
        </p:nvSpPr>
        <p:spPr>
          <a:xfrm>
            <a:off x="6877455" y="1308841"/>
            <a:ext cx="1233675" cy="25988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ResultScene</a:t>
            </a:r>
            <a:endParaRPr kumimoji="1" lang="ja-JP" altLang="en-US" sz="1400" dirty="0"/>
          </a:p>
        </p:txBody>
      </p:sp>
      <p:sp>
        <p:nvSpPr>
          <p:cNvPr id="11" name="フローチャート: 処理 10"/>
          <p:cNvSpPr/>
          <p:nvPr/>
        </p:nvSpPr>
        <p:spPr>
          <a:xfrm>
            <a:off x="5135863" y="1458537"/>
            <a:ext cx="1222411" cy="500549"/>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GameScene</a:t>
            </a:r>
            <a:endParaRPr kumimoji="1" lang="en-US" altLang="ja-JP" sz="1400" dirty="0" smtClean="0"/>
          </a:p>
        </p:txBody>
      </p:sp>
      <p:sp>
        <p:nvSpPr>
          <p:cNvPr id="12" name="フローチャート: 処理 11"/>
          <p:cNvSpPr/>
          <p:nvPr/>
        </p:nvSpPr>
        <p:spPr>
          <a:xfrm>
            <a:off x="6865190" y="944178"/>
            <a:ext cx="1245940" cy="23600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SelectScene</a:t>
            </a:r>
            <a:endParaRPr kumimoji="1" lang="en-US" altLang="ja-JP" sz="1400" dirty="0" smtClean="0"/>
          </a:p>
        </p:txBody>
      </p:sp>
      <p:sp>
        <p:nvSpPr>
          <p:cNvPr id="13" name="フローチャート: 処理 12"/>
          <p:cNvSpPr/>
          <p:nvPr/>
        </p:nvSpPr>
        <p:spPr>
          <a:xfrm>
            <a:off x="5772622" y="6393589"/>
            <a:ext cx="3149274" cy="301243"/>
          </a:xfrm>
          <a:prstGeom prst="flowChartProcess">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smtClean="0"/>
              <a:t>この色は</a:t>
            </a:r>
            <a:r>
              <a:rPr kumimoji="1" lang="en-US" altLang="ja-JP" sz="1600" dirty="0" smtClean="0"/>
              <a:t>Object</a:t>
            </a:r>
            <a:r>
              <a:rPr kumimoji="1" lang="ja-JP" altLang="en-US" sz="1600" dirty="0" smtClean="0"/>
              <a:t>クラスを継承</a:t>
            </a:r>
            <a:endParaRPr kumimoji="1" lang="ja-JP" altLang="en-US" sz="1600" dirty="0"/>
          </a:p>
        </p:txBody>
      </p:sp>
      <p:sp>
        <p:nvSpPr>
          <p:cNvPr id="14" name="フローチャート: 処理 13"/>
          <p:cNvSpPr/>
          <p:nvPr/>
        </p:nvSpPr>
        <p:spPr>
          <a:xfrm>
            <a:off x="6183924" y="4690263"/>
            <a:ext cx="917120" cy="262500"/>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Player</a:t>
            </a:r>
          </a:p>
        </p:txBody>
      </p:sp>
      <p:sp>
        <p:nvSpPr>
          <p:cNvPr id="15" name="フローチャート: 処理 14"/>
          <p:cNvSpPr/>
          <p:nvPr/>
        </p:nvSpPr>
        <p:spPr>
          <a:xfrm>
            <a:off x="7731724" y="5732370"/>
            <a:ext cx="1070821" cy="285254"/>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Gimmick</a:t>
            </a:r>
            <a:endParaRPr kumimoji="1" lang="ja-JP" altLang="en-US" sz="1600" dirty="0"/>
          </a:p>
        </p:txBody>
      </p:sp>
      <p:sp>
        <p:nvSpPr>
          <p:cNvPr id="16" name="フローチャート: 処理 15"/>
          <p:cNvSpPr/>
          <p:nvPr/>
        </p:nvSpPr>
        <p:spPr>
          <a:xfrm>
            <a:off x="7910486" y="3957375"/>
            <a:ext cx="881957" cy="341056"/>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Enemy</a:t>
            </a:r>
          </a:p>
        </p:txBody>
      </p:sp>
      <p:sp>
        <p:nvSpPr>
          <p:cNvPr id="17" name="フローチャート: 処理 16"/>
          <p:cNvSpPr/>
          <p:nvPr/>
        </p:nvSpPr>
        <p:spPr>
          <a:xfrm>
            <a:off x="4699921" y="2591268"/>
            <a:ext cx="959224" cy="323396"/>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Collision</a:t>
            </a:r>
            <a:endParaRPr kumimoji="1" lang="ja-JP" altLang="en-US" sz="1400" dirty="0"/>
          </a:p>
        </p:txBody>
      </p:sp>
      <p:sp>
        <p:nvSpPr>
          <p:cNvPr id="24" name="フローチャート: 処理 23"/>
          <p:cNvSpPr/>
          <p:nvPr/>
        </p:nvSpPr>
        <p:spPr>
          <a:xfrm>
            <a:off x="4707264" y="3903495"/>
            <a:ext cx="1189406" cy="331971"/>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smtClean="0"/>
              <a:t>midPoint</a:t>
            </a:r>
            <a:endParaRPr kumimoji="1" lang="en-US" altLang="ja-JP" dirty="0" smtClean="0"/>
          </a:p>
        </p:txBody>
      </p:sp>
      <p:sp>
        <p:nvSpPr>
          <p:cNvPr id="26" name="フローチャート: 処理 25"/>
          <p:cNvSpPr/>
          <p:nvPr/>
        </p:nvSpPr>
        <p:spPr>
          <a:xfrm>
            <a:off x="6169468" y="5050661"/>
            <a:ext cx="689983" cy="295310"/>
          </a:xfrm>
          <a:prstGeom prst="flowChartProcess">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Rope</a:t>
            </a:r>
          </a:p>
        </p:txBody>
      </p:sp>
      <p:sp>
        <p:nvSpPr>
          <p:cNvPr id="27" name="フローチャート: 処理 26"/>
          <p:cNvSpPr/>
          <p:nvPr/>
        </p:nvSpPr>
        <p:spPr>
          <a:xfrm>
            <a:off x="4687897" y="3075994"/>
            <a:ext cx="937760" cy="26489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err="1" smtClean="0"/>
              <a:t>MapCtl</a:t>
            </a:r>
            <a:endParaRPr kumimoji="1" lang="en-US" altLang="ja-JP" sz="1600" dirty="0" smtClean="0"/>
          </a:p>
        </p:txBody>
      </p:sp>
      <p:cxnSp>
        <p:nvCxnSpPr>
          <p:cNvPr id="85" name="直線コネクタ 84"/>
          <p:cNvCxnSpPr>
            <a:stCxn id="17" idx="1"/>
          </p:cNvCxnSpPr>
          <p:nvPr/>
        </p:nvCxnSpPr>
        <p:spPr>
          <a:xfrm flipH="1">
            <a:off x="4513579" y="2752966"/>
            <a:ext cx="186342" cy="0"/>
          </a:xfrm>
          <a:prstGeom prst="line">
            <a:avLst/>
          </a:prstGeom>
        </p:spPr>
        <p:style>
          <a:lnRef idx="1">
            <a:schemeClr val="dk1"/>
          </a:lnRef>
          <a:fillRef idx="0">
            <a:schemeClr val="dk1"/>
          </a:fillRef>
          <a:effectRef idx="0">
            <a:schemeClr val="dk1"/>
          </a:effectRef>
          <a:fontRef idx="minor">
            <a:schemeClr val="tx1"/>
          </a:fontRef>
        </p:style>
      </p:cxnSp>
      <p:cxnSp>
        <p:nvCxnSpPr>
          <p:cNvPr id="91" name="直線コネクタ 90"/>
          <p:cNvCxnSpPr>
            <a:stCxn id="27" idx="1"/>
          </p:cNvCxnSpPr>
          <p:nvPr/>
        </p:nvCxnSpPr>
        <p:spPr>
          <a:xfrm flipH="1">
            <a:off x="4505910" y="3208443"/>
            <a:ext cx="181987" cy="0"/>
          </a:xfrm>
          <a:prstGeom prst="line">
            <a:avLst/>
          </a:prstGeom>
        </p:spPr>
        <p:style>
          <a:lnRef idx="1">
            <a:schemeClr val="dk1"/>
          </a:lnRef>
          <a:fillRef idx="0">
            <a:schemeClr val="dk1"/>
          </a:fillRef>
          <a:effectRef idx="0">
            <a:schemeClr val="dk1"/>
          </a:effectRef>
          <a:fontRef idx="minor">
            <a:schemeClr val="tx1"/>
          </a:fontRef>
        </p:style>
      </p:cxnSp>
      <p:cxnSp>
        <p:nvCxnSpPr>
          <p:cNvPr id="96" name="直線コネクタ 95"/>
          <p:cNvCxnSpPr>
            <a:stCxn id="30" idx="1"/>
          </p:cNvCxnSpPr>
          <p:nvPr/>
        </p:nvCxnSpPr>
        <p:spPr>
          <a:xfrm flipH="1">
            <a:off x="4510849" y="4596690"/>
            <a:ext cx="193957" cy="0"/>
          </a:xfrm>
          <a:prstGeom prst="line">
            <a:avLst/>
          </a:prstGeom>
        </p:spPr>
        <p:style>
          <a:lnRef idx="1">
            <a:schemeClr val="dk1"/>
          </a:lnRef>
          <a:fillRef idx="0">
            <a:schemeClr val="dk1"/>
          </a:fillRef>
          <a:effectRef idx="0">
            <a:schemeClr val="dk1"/>
          </a:effectRef>
          <a:fontRef idx="minor">
            <a:schemeClr val="tx1"/>
          </a:fontRef>
        </p:style>
      </p:cxnSp>
      <p:cxnSp>
        <p:nvCxnSpPr>
          <p:cNvPr id="100" name="直線コネクタ 99"/>
          <p:cNvCxnSpPr>
            <a:stCxn id="24" idx="1"/>
          </p:cNvCxnSpPr>
          <p:nvPr/>
        </p:nvCxnSpPr>
        <p:spPr>
          <a:xfrm flipH="1">
            <a:off x="4505910" y="4069481"/>
            <a:ext cx="201354" cy="0"/>
          </a:xfrm>
          <a:prstGeom prst="line">
            <a:avLst/>
          </a:prstGeom>
        </p:spPr>
        <p:style>
          <a:lnRef idx="1">
            <a:schemeClr val="dk1"/>
          </a:lnRef>
          <a:fillRef idx="0">
            <a:schemeClr val="dk1"/>
          </a:fillRef>
          <a:effectRef idx="0">
            <a:schemeClr val="dk1"/>
          </a:effectRef>
          <a:fontRef idx="minor">
            <a:schemeClr val="tx1"/>
          </a:fontRef>
        </p:style>
      </p:cxnSp>
      <p:cxnSp>
        <p:nvCxnSpPr>
          <p:cNvPr id="109" name="カギ線コネクタ 108"/>
          <p:cNvCxnSpPr/>
          <p:nvPr/>
        </p:nvCxnSpPr>
        <p:spPr>
          <a:xfrm rot="10800000" flipV="1">
            <a:off x="5773572" y="5593405"/>
            <a:ext cx="515035" cy="186947"/>
          </a:xfrm>
          <a:prstGeom prst="bentConnector3">
            <a:avLst>
              <a:gd name="adj1" fmla="val 65258"/>
            </a:avLst>
          </a:prstGeom>
        </p:spPr>
        <p:style>
          <a:lnRef idx="1">
            <a:schemeClr val="dk1"/>
          </a:lnRef>
          <a:fillRef idx="0">
            <a:schemeClr val="dk1"/>
          </a:fillRef>
          <a:effectRef idx="0">
            <a:schemeClr val="dk1"/>
          </a:effectRef>
          <a:fontRef idx="minor">
            <a:schemeClr val="tx1"/>
          </a:fontRef>
        </p:style>
      </p:cxnSp>
      <p:cxnSp>
        <p:nvCxnSpPr>
          <p:cNvPr id="111" name="カギ線コネクタ 110"/>
          <p:cNvCxnSpPr/>
          <p:nvPr/>
        </p:nvCxnSpPr>
        <p:spPr>
          <a:xfrm rot="16200000" flipH="1">
            <a:off x="5866926" y="5860925"/>
            <a:ext cx="403764" cy="230236"/>
          </a:xfrm>
          <a:prstGeom prst="bentConnector3">
            <a:avLst>
              <a:gd name="adj1" fmla="val 89514"/>
            </a:avLst>
          </a:prstGeom>
        </p:spPr>
        <p:style>
          <a:lnRef idx="1">
            <a:schemeClr val="dk1"/>
          </a:lnRef>
          <a:fillRef idx="0">
            <a:schemeClr val="dk1"/>
          </a:fillRef>
          <a:effectRef idx="0">
            <a:schemeClr val="dk1"/>
          </a:effectRef>
          <a:fontRef idx="minor">
            <a:schemeClr val="tx1"/>
          </a:fontRef>
        </p:style>
      </p:cxnSp>
      <p:cxnSp>
        <p:nvCxnSpPr>
          <p:cNvPr id="116" name="カギ線コネクタ 115"/>
          <p:cNvCxnSpPr>
            <a:stCxn id="25" idx="3"/>
            <a:endCxn id="15" idx="1"/>
          </p:cNvCxnSpPr>
          <p:nvPr/>
        </p:nvCxnSpPr>
        <p:spPr>
          <a:xfrm>
            <a:off x="7093466" y="5635587"/>
            <a:ext cx="638258" cy="239410"/>
          </a:xfrm>
          <a:prstGeom prst="bentConnector3">
            <a:avLst/>
          </a:prstGeom>
        </p:spPr>
        <p:style>
          <a:lnRef idx="1">
            <a:schemeClr val="dk1"/>
          </a:lnRef>
          <a:fillRef idx="0">
            <a:schemeClr val="dk1"/>
          </a:fillRef>
          <a:effectRef idx="0">
            <a:schemeClr val="dk1"/>
          </a:effectRef>
          <a:fontRef idx="minor">
            <a:schemeClr val="tx1"/>
          </a:fontRef>
        </p:style>
      </p:cxnSp>
      <p:cxnSp>
        <p:nvCxnSpPr>
          <p:cNvPr id="118" name="カギ線コネクタ 117"/>
          <p:cNvCxnSpPr>
            <a:stCxn id="106" idx="3"/>
          </p:cNvCxnSpPr>
          <p:nvPr/>
        </p:nvCxnSpPr>
        <p:spPr>
          <a:xfrm flipV="1">
            <a:off x="7093309" y="5811521"/>
            <a:ext cx="319286" cy="326066"/>
          </a:xfrm>
          <a:prstGeom prst="bentConnector2">
            <a:avLst/>
          </a:prstGeom>
        </p:spPr>
        <p:style>
          <a:lnRef idx="1">
            <a:schemeClr val="dk1"/>
          </a:lnRef>
          <a:fillRef idx="0">
            <a:schemeClr val="dk1"/>
          </a:fillRef>
          <a:effectRef idx="0">
            <a:schemeClr val="dk1"/>
          </a:effectRef>
          <a:fontRef idx="minor">
            <a:schemeClr val="tx1"/>
          </a:fontRef>
        </p:style>
      </p:cxnSp>
      <p:sp>
        <p:nvSpPr>
          <p:cNvPr id="124" name="二等辺三角形 123"/>
          <p:cNvSpPr/>
          <p:nvPr/>
        </p:nvSpPr>
        <p:spPr>
          <a:xfrm rot="5400000" flipH="1">
            <a:off x="7556857" y="5816001"/>
            <a:ext cx="237868" cy="154187"/>
          </a:xfrm>
          <a:prstGeom prst="triangle">
            <a:avLst>
              <a:gd name="adj" fmla="val 539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26" name="カギ線コネクタ 125"/>
          <p:cNvCxnSpPr>
            <a:stCxn id="22" idx="1"/>
            <a:endCxn id="30" idx="3"/>
          </p:cNvCxnSpPr>
          <p:nvPr/>
        </p:nvCxnSpPr>
        <p:spPr>
          <a:xfrm rot="10800000" flipV="1">
            <a:off x="5898470" y="3749430"/>
            <a:ext cx="285454" cy="847260"/>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28" name="カギ線コネクタ 127"/>
          <p:cNvCxnSpPr>
            <a:endCxn id="26" idx="1"/>
          </p:cNvCxnSpPr>
          <p:nvPr/>
        </p:nvCxnSpPr>
        <p:spPr>
          <a:xfrm rot="16200000" flipH="1">
            <a:off x="5790928" y="4819776"/>
            <a:ext cx="628808" cy="128272"/>
          </a:xfrm>
          <a:prstGeom prst="bentConnector2">
            <a:avLst/>
          </a:prstGeom>
        </p:spPr>
        <p:style>
          <a:lnRef idx="1">
            <a:schemeClr val="dk1"/>
          </a:lnRef>
          <a:fillRef idx="0">
            <a:schemeClr val="dk1"/>
          </a:fillRef>
          <a:effectRef idx="0">
            <a:schemeClr val="dk1"/>
          </a:effectRef>
          <a:fontRef idx="minor">
            <a:schemeClr val="tx1"/>
          </a:fontRef>
        </p:style>
      </p:cxnSp>
      <p:cxnSp>
        <p:nvCxnSpPr>
          <p:cNvPr id="131" name="直線コネクタ 130"/>
          <p:cNvCxnSpPr>
            <a:stCxn id="14" idx="1"/>
          </p:cNvCxnSpPr>
          <p:nvPr/>
        </p:nvCxnSpPr>
        <p:spPr>
          <a:xfrm flipH="1">
            <a:off x="6041196" y="4821513"/>
            <a:ext cx="142728" cy="0"/>
          </a:xfrm>
          <a:prstGeom prst="line">
            <a:avLst/>
          </a:prstGeom>
        </p:spPr>
        <p:style>
          <a:lnRef idx="1">
            <a:schemeClr val="dk1"/>
          </a:lnRef>
          <a:fillRef idx="0">
            <a:schemeClr val="dk1"/>
          </a:fillRef>
          <a:effectRef idx="0">
            <a:schemeClr val="dk1"/>
          </a:effectRef>
          <a:fontRef idx="minor">
            <a:schemeClr val="tx1"/>
          </a:fontRef>
        </p:style>
      </p:cxnSp>
      <p:cxnSp>
        <p:nvCxnSpPr>
          <p:cNvPr id="133" name="直線コネクタ 132"/>
          <p:cNvCxnSpPr>
            <a:stCxn id="23" idx="1"/>
          </p:cNvCxnSpPr>
          <p:nvPr/>
        </p:nvCxnSpPr>
        <p:spPr>
          <a:xfrm flipH="1" flipV="1">
            <a:off x="6043137" y="4353843"/>
            <a:ext cx="126056" cy="2"/>
          </a:xfrm>
          <a:prstGeom prst="line">
            <a:avLst/>
          </a:prstGeom>
        </p:spPr>
        <p:style>
          <a:lnRef idx="1">
            <a:schemeClr val="dk1"/>
          </a:lnRef>
          <a:fillRef idx="0">
            <a:schemeClr val="dk1"/>
          </a:fillRef>
          <a:effectRef idx="0">
            <a:schemeClr val="dk1"/>
          </a:effectRef>
          <a:fontRef idx="minor">
            <a:schemeClr val="tx1"/>
          </a:fontRef>
        </p:style>
      </p:cxnSp>
      <p:cxnSp>
        <p:nvCxnSpPr>
          <p:cNvPr id="141" name="カギ線コネクタ 140"/>
          <p:cNvCxnSpPr>
            <a:stCxn id="22" idx="3"/>
            <a:endCxn id="16" idx="1"/>
          </p:cNvCxnSpPr>
          <p:nvPr/>
        </p:nvCxnSpPr>
        <p:spPr>
          <a:xfrm>
            <a:off x="7143236" y="3749431"/>
            <a:ext cx="767250" cy="378472"/>
          </a:xfrm>
          <a:prstGeom prst="bentConnector3">
            <a:avLst>
              <a:gd name="adj1" fmla="val 47931"/>
            </a:avLst>
          </a:prstGeom>
        </p:spPr>
        <p:style>
          <a:lnRef idx="1">
            <a:schemeClr val="dk1"/>
          </a:lnRef>
          <a:fillRef idx="0">
            <a:schemeClr val="dk1"/>
          </a:fillRef>
          <a:effectRef idx="0">
            <a:schemeClr val="dk1"/>
          </a:effectRef>
          <a:fontRef idx="minor">
            <a:schemeClr val="tx1"/>
          </a:fontRef>
        </p:style>
      </p:cxnSp>
      <p:cxnSp>
        <p:nvCxnSpPr>
          <p:cNvPr id="145" name="カギ線コネクタ 144"/>
          <p:cNvCxnSpPr/>
          <p:nvPr/>
        </p:nvCxnSpPr>
        <p:spPr>
          <a:xfrm rot="5400000">
            <a:off x="7116812" y="4020929"/>
            <a:ext cx="496178" cy="292911"/>
          </a:xfrm>
          <a:prstGeom prst="bentConnector2">
            <a:avLst/>
          </a:prstGeom>
        </p:spPr>
        <p:style>
          <a:lnRef idx="1">
            <a:schemeClr val="dk1"/>
          </a:lnRef>
          <a:fillRef idx="0">
            <a:schemeClr val="dk1"/>
          </a:fillRef>
          <a:effectRef idx="0">
            <a:schemeClr val="dk1"/>
          </a:effectRef>
          <a:fontRef idx="minor">
            <a:schemeClr val="tx1"/>
          </a:fontRef>
        </p:style>
      </p:cxnSp>
      <p:sp>
        <p:nvSpPr>
          <p:cNvPr id="153" name="二等辺三角形 152"/>
          <p:cNvSpPr/>
          <p:nvPr/>
        </p:nvSpPr>
        <p:spPr>
          <a:xfrm rot="5400000" flipH="1">
            <a:off x="7775787" y="4078191"/>
            <a:ext cx="162365" cy="99423"/>
          </a:xfrm>
          <a:prstGeom prst="triangle">
            <a:avLst>
              <a:gd name="adj" fmla="val 539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88" name="カギ線コネクタ 187"/>
          <p:cNvCxnSpPr>
            <a:stCxn id="28" idx="3"/>
          </p:cNvCxnSpPr>
          <p:nvPr/>
        </p:nvCxnSpPr>
        <p:spPr>
          <a:xfrm>
            <a:off x="7143234" y="3179361"/>
            <a:ext cx="431709" cy="948541"/>
          </a:xfrm>
          <a:prstGeom prst="bentConnector2">
            <a:avLst/>
          </a:prstGeom>
        </p:spPr>
        <p:style>
          <a:lnRef idx="1">
            <a:schemeClr val="dk1"/>
          </a:lnRef>
          <a:fillRef idx="0">
            <a:schemeClr val="dk1"/>
          </a:fillRef>
          <a:effectRef idx="0">
            <a:schemeClr val="dk1"/>
          </a:effectRef>
          <a:fontRef idx="minor">
            <a:schemeClr val="tx1"/>
          </a:fontRef>
        </p:style>
      </p:cxnSp>
      <p:sp>
        <p:nvSpPr>
          <p:cNvPr id="191" name="フローチャート: 判断 190"/>
          <p:cNvSpPr/>
          <p:nvPr/>
        </p:nvSpPr>
        <p:spPr>
          <a:xfrm>
            <a:off x="7164485" y="3126776"/>
            <a:ext cx="102913" cy="92803"/>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38" name="カギ線コネクタ 237"/>
          <p:cNvCxnSpPr>
            <a:stCxn id="11" idx="2"/>
            <a:endCxn id="28" idx="0"/>
          </p:cNvCxnSpPr>
          <p:nvPr/>
        </p:nvCxnSpPr>
        <p:spPr>
          <a:xfrm rot="16200000" flipH="1">
            <a:off x="5708317" y="1997838"/>
            <a:ext cx="994139" cy="916634"/>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245" name="フローチャート: 処理 244"/>
          <p:cNvSpPr/>
          <p:nvPr/>
        </p:nvSpPr>
        <p:spPr>
          <a:xfrm>
            <a:off x="4690015" y="3464937"/>
            <a:ext cx="879182" cy="30453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Camera</a:t>
            </a:r>
          </a:p>
        </p:txBody>
      </p:sp>
      <p:sp>
        <p:nvSpPr>
          <p:cNvPr id="246" name="フローチャート: 処理 245"/>
          <p:cNvSpPr/>
          <p:nvPr/>
        </p:nvSpPr>
        <p:spPr>
          <a:xfrm>
            <a:off x="6886261" y="1712672"/>
            <a:ext cx="1216064" cy="269745"/>
          </a:xfrm>
          <a:prstGeom prst="flowChartProcess">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MovieScene</a:t>
            </a:r>
            <a:endParaRPr kumimoji="1" lang="ja-JP" altLang="en-US" sz="1400" dirty="0"/>
          </a:p>
        </p:txBody>
      </p:sp>
      <p:cxnSp>
        <p:nvCxnSpPr>
          <p:cNvPr id="264" name="直線コネクタ 263"/>
          <p:cNvCxnSpPr>
            <a:stCxn id="245" idx="1"/>
          </p:cNvCxnSpPr>
          <p:nvPr/>
        </p:nvCxnSpPr>
        <p:spPr>
          <a:xfrm flipH="1" flipV="1">
            <a:off x="4498875" y="3617203"/>
            <a:ext cx="191140" cy="1"/>
          </a:xfrm>
          <a:prstGeom prst="line">
            <a:avLst/>
          </a:prstGeom>
        </p:spPr>
        <p:style>
          <a:lnRef idx="1">
            <a:schemeClr val="dk1"/>
          </a:lnRef>
          <a:fillRef idx="0">
            <a:schemeClr val="dk1"/>
          </a:fillRef>
          <a:effectRef idx="0">
            <a:schemeClr val="dk1"/>
          </a:effectRef>
          <a:fontRef idx="minor">
            <a:schemeClr val="tx1"/>
          </a:fontRef>
        </p:style>
      </p:cxnSp>
      <p:sp>
        <p:nvSpPr>
          <p:cNvPr id="272" name="フローチャート: 処理 271"/>
          <p:cNvSpPr/>
          <p:nvPr/>
        </p:nvSpPr>
        <p:spPr>
          <a:xfrm>
            <a:off x="7840742" y="2343905"/>
            <a:ext cx="878165" cy="23445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描画周り</a:t>
            </a:r>
            <a:endParaRPr kumimoji="1" lang="ja-JP" altLang="en-US" sz="1400" dirty="0"/>
          </a:p>
        </p:txBody>
      </p:sp>
      <p:cxnSp>
        <p:nvCxnSpPr>
          <p:cNvPr id="274" name="カギ線コネクタ 273"/>
          <p:cNvCxnSpPr>
            <a:stCxn id="11" idx="3"/>
          </p:cNvCxnSpPr>
          <p:nvPr/>
        </p:nvCxnSpPr>
        <p:spPr>
          <a:xfrm>
            <a:off x="6358274" y="1708812"/>
            <a:ext cx="1285516" cy="1127419"/>
          </a:xfrm>
          <a:prstGeom prst="bentConnector3">
            <a:avLst>
              <a:gd name="adj1" fmla="val 32810"/>
            </a:avLst>
          </a:prstGeom>
        </p:spPr>
        <p:style>
          <a:lnRef idx="1">
            <a:schemeClr val="dk1"/>
          </a:lnRef>
          <a:fillRef idx="0">
            <a:schemeClr val="dk1"/>
          </a:fillRef>
          <a:effectRef idx="0">
            <a:schemeClr val="dk1"/>
          </a:effectRef>
          <a:fontRef idx="minor">
            <a:schemeClr val="tx1"/>
          </a:fontRef>
        </p:style>
      </p:cxnSp>
      <p:grpSp>
        <p:nvGrpSpPr>
          <p:cNvPr id="333" name="グループ化 332"/>
          <p:cNvGrpSpPr/>
          <p:nvPr/>
        </p:nvGrpSpPr>
        <p:grpSpPr>
          <a:xfrm>
            <a:off x="6184172" y="2926046"/>
            <a:ext cx="959062" cy="524733"/>
            <a:chOff x="6160439" y="2861826"/>
            <a:chExt cx="794070" cy="521784"/>
          </a:xfrm>
        </p:grpSpPr>
        <p:sp>
          <p:nvSpPr>
            <p:cNvPr id="28" name="フローチャート: 処理 27"/>
            <p:cNvSpPr/>
            <p:nvPr/>
          </p:nvSpPr>
          <p:spPr>
            <a:xfrm>
              <a:off x="6160439" y="2888852"/>
              <a:ext cx="794070" cy="44973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t"/>
            <a:lstStyle/>
            <a:p>
              <a:pPr algn="ctr">
                <a:spcBef>
                  <a:spcPts val="0"/>
                </a:spcBef>
                <a:spcAft>
                  <a:spcPts val="0"/>
                </a:spcAft>
              </a:pPr>
              <a:endParaRPr kumimoji="1" lang="en-US" altLang="ja-JP" dirty="0" smtClean="0"/>
            </a:p>
          </p:txBody>
        </p:sp>
        <p:sp>
          <p:nvSpPr>
            <p:cNvPr id="328" name="テキスト ボックス 327"/>
            <p:cNvSpPr txBox="1"/>
            <p:nvPr/>
          </p:nvSpPr>
          <p:spPr>
            <a:xfrm>
              <a:off x="6217393" y="3045056"/>
              <a:ext cx="665542" cy="338554"/>
            </a:xfrm>
            <a:prstGeom prst="rect">
              <a:avLst/>
            </a:prstGeom>
            <a:noFill/>
          </p:spPr>
          <p:txBody>
            <a:bodyPr wrap="square" rtlCol="0">
              <a:spAutoFit/>
            </a:bodyPr>
            <a:lstStyle/>
            <a:p>
              <a:pPr algn="ctr">
                <a:spcBef>
                  <a:spcPts val="0"/>
                </a:spcBef>
                <a:spcAft>
                  <a:spcPts val="0"/>
                </a:spcAft>
              </a:pPr>
              <a:r>
                <a:rPr kumimoji="1" lang="en-US" altLang="ja-JP" sz="1600" dirty="0" smtClean="0">
                  <a:latin typeface="+mn-lt"/>
                </a:rPr>
                <a:t>Server</a:t>
              </a:r>
              <a:endParaRPr kumimoji="1" lang="en-US" altLang="ja-JP" sz="1600" dirty="0">
                <a:latin typeface="+mn-lt"/>
              </a:endParaRPr>
            </a:p>
          </p:txBody>
        </p:sp>
        <p:sp>
          <p:nvSpPr>
            <p:cNvPr id="332" name="テキスト ボックス 331"/>
            <p:cNvSpPr txBox="1"/>
            <p:nvPr/>
          </p:nvSpPr>
          <p:spPr>
            <a:xfrm>
              <a:off x="6193646" y="2861826"/>
              <a:ext cx="760863" cy="338554"/>
            </a:xfrm>
            <a:prstGeom prst="rect">
              <a:avLst/>
            </a:prstGeom>
            <a:noFill/>
          </p:spPr>
          <p:txBody>
            <a:bodyPr wrap="square" rtlCol="0">
              <a:spAutoFit/>
            </a:bodyPr>
            <a:lstStyle/>
            <a:p>
              <a:r>
                <a:rPr kumimoji="1" lang="en-US" altLang="ja-JP" sz="1600" dirty="0" smtClean="0">
                  <a:latin typeface="+mn-lt"/>
                </a:rPr>
                <a:t>Enemy</a:t>
              </a:r>
              <a:endParaRPr kumimoji="1" lang="ja-JP" altLang="en-US" sz="1600" dirty="0">
                <a:latin typeface="+mn-lt"/>
              </a:endParaRPr>
            </a:p>
          </p:txBody>
        </p:sp>
      </p:grpSp>
      <p:sp>
        <p:nvSpPr>
          <p:cNvPr id="30" name="フローチャート: 処理 29"/>
          <p:cNvSpPr/>
          <p:nvPr/>
        </p:nvSpPr>
        <p:spPr>
          <a:xfrm>
            <a:off x="4704806" y="4346363"/>
            <a:ext cx="1193664" cy="500654"/>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spcAft>
                <a:spcPts val="0"/>
              </a:spcAft>
            </a:pPr>
            <a:endParaRPr kumimoji="1" lang="en-US" altLang="ja-JP" dirty="0" smtClean="0"/>
          </a:p>
        </p:txBody>
      </p:sp>
      <p:cxnSp>
        <p:nvCxnSpPr>
          <p:cNvPr id="70" name="カギ線コネクタ 69"/>
          <p:cNvCxnSpPr/>
          <p:nvPr/>
        </p:nvCxnSpPr>
        <p:spPr>
          <a:xfrm rot="5400000">
            <a:off x="3366010" y="3361332"/>
            <a:ext cx="3778611" cy="977325"/>
          </a:xfrm>
          <a:prstGeom prst="bentConnector4">
            <a:avLst>
              <a:gd name="adj1" fmla="val 13105"/>
              <a:gd name="adj2" fmla="val 126314"/>
            </a:avLst>
          </a:prstGeom>
        </p:spPr>
        <p:style>
          <a:lnRef idx="1">
            <a:schemeClr val="dk1"/>
          </a:lnRef>
          <a:fillRef idx="0">
            <a:schemeClr val="dk1"/>
          </a:fillRef>
          <a:effectRef idx="0">
            <a:schemeClr val="dk1"/>
          </a:effectRef>
          <a:fontRef idx="minor">
            <a:schemeClr val="tx1"/>
          </a:fontRef>
        </p:style>
      </p:cxnSp>
      <p:sp>
        <p:nvSpPr>
          <p:cNvPr id="334" name="テキスト ボックス 333"/>
          <p:cNvSpPr txBox="1"/>
          <p:nvPr/>
        </p:nvSpPr>
        <p:spPr>
          <a:xfrm>
            <a:off x="4621986" y="4327866"/>
            <a:ext cx="1337862" cy="369332"/>
          </a:xfrm>
          <a:prstGeom prst="rect">
            <a:avLst/>
          </a:prstGeom>
          <a:noFill/>
        </p:spPr>
        <p:txBody>
          <a:bodyPr wrap="square" rtlCol="0">
            <a:spAutoFit/>
          </a:bodyPr>
          <a:lstStyle/>
          <a:p>
            <a:pPr algn="ctr">
              <a:spcAft>
                <a:spcPts val="0"/>
              </a:spcAft>
            </a:pPr>
            <a:r>
              <a:rPr kumimoji="1" lang="en-US" altLang="ja-JP" dirty="0" smtClean="0">
                <a:latin typeface="+mn-lt"/>
              </a:rPr>
              <a:t>Character</a:t>
            </a:r>
            <a:endParaRPr kumimoji="1" lang="en-US" altLang="ja-JP" dirty="0">
              <a:latin typeface="+mn-lt"/>
            </a:endParaRPr>
          </a:p>
        </p:txBody>
      </p:sp>
      <p:sp>
        <p:nvSpPr>
          <p:cNvPr id="335" name="テキスト ボックス 334"/>
          <p:cNvSpPr txBox="1"/>
          <p:nvPr/>
        </p:nvSpPr>
        <p:spPr>
          <a:xfrm>
            <a:off x="4723159" y="4531906"/>
            <a:ext cx="1179219" cy="369332"/>
          </a:xfrm>
          <a:prstGeom prst="rect">
            <a:avLst/>
          </a:prstGeom>
          <a:noFill/>
        </p:spPr>
        <p:txBody>
          <a:bodyPr wrap="square" rtlCol="0">
            <a:spAutoFit/>
          </a:bodyPr>
          <a:lstStyle/>
          <a:p>
            <a:pPr algn="ctr">
              <a:spcAft>
                <a:spcPts val="0"/>
              </a:spcAft>
            </a:pPr>
            <a:r>
              <a:rPr kumimoji="1" lang="en-US" altLang="ja-JP" dirty="0" smtClean="0">
                <a:latin typeface="+mn-lt"/>
              </a:rPr>
              <a:t>Factory</a:t>
            </a:r>
            <a:endParaRPr kumimoji="1" lang="en-US" altLang="ja-JP" dirty="0">
              <a:latin typeface="+mn-lt"/>
            </a:endParaRPr>
          </a:p>
        </p:txBody>
      </p:sp>
      <p:grpSp>
        <p:nvGrpSpPr>
          <p:cNvPr id="347" name="グループ化 346"/>
          <p:cNvGrpSpPr/>
          <p:nvPr/>
        </p:nvGrpSpPr>
        <p:grpSpPr>
          <a:xfrm>
            <a:off x="4696606" y="5491078"/>
            <a:ext cx="1142204" cy="537280"/>
            <a:chOff x="4717147" y="5481190"/>
            <a:chExt cx="1142204" cy="537280"/>
          </a:xfrm>
        </p:grpSpPr>
        <p:sp>
          <p:nvSpPr>
            <p:cNvPr id="29" name="フローチャート: 処理 28"/>
            <p:cNvSpPr/>
            <p:nvPr/>
          </p:nvSpPr>
          <p:spPr>
            <a:xfrm>
              <a:off x="4790285" y="5492253"/>
              <a:ext cx="983284" cy="471112"/>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dirty="0" smtClean="0"/>
            </a:p>
          </p:txBody>
        </p:sp>
        <p:sp>
          <p:nvSpPr>
            <p:cNvPr id="345" name="テキスト ボックス 344"/>
            <p:cNvSpPr txBox="1"/>
            <p:nvPr/>
          </p:nvSpPr>
          <p:spPr>
            <a:xfrm>
              <a:off x="4717147" y="5481190"/>
              <a:ext cx="1142204" cy="338554"/>
            </a:xfrm>
            <a:prstGeom prst="rect">
              <a:avLst/>
            </a:prstGeom>
            <a:noFill/>
          </p:spPr>
          <p:txBody>
            <a:bodyPr wrap="square" rtlCol="0">
              <a:spAutoFit/>
            </a:bodyPr>
            <a:lstStyle/>
            <a:p>
              <a:pPr algn="ctr"/>
              <a:r>
                <a:rPr kumimoji="1" lang="en-US" altLang="ja-JP" sz="1600" dirty="0" smtClean="0">
                  <a:latin typeface="+mn-lt"/>
                </a:rPr>
                <a:t>Gimmick</a:t>
              </a:r>
            </a:p>
          </p:txBody>
        </p:sp>
        <p:sp>
          <p:nvSpPr>
            <p:cNvPr id="346" name="テキスト ボックス 345"/>
            <p:cNvSpPr txBox="1"/>
            <p:nvPr/>
          </p:nvSpPr>
          <p:spPr>
            <a:xfrm>
              <a:off x="4760938" y="5649138"/>
              <a:ext cx="1057100" cy="369332"/>
            </a:xfrm>
            <a:prstGeom prst="rect">
              <a:avLst/>
            </a:prstGeom>
            <a:noFill/>
          </p:spPr>
          <p:txBody>
            <a:bodyPr wrap="square" rtlCol="0">
              <a:spAutoFit/>
            </a:bodyPr>
            <a:lstStyle/>
            <a:p>
              <a:pPr algn="ctr"/>
              <a:r>
                <a:rPr kumimoji="1" lang="en-US" altLang="ja-JP" dirty="0" smtClean="0">
                  <a:latin typeface="+mn-lt"/>
                </a:rPr>
                <a:t>Factory</a:t>
              </a:r>
              <a:endParaRPr kumimoji="1" lang="en-US" altLang="ja-JP" dirty="0">
                <a:latin typeface="+mn-lt"/>
              </a:endParaRPr>
            </a:p>
          </p:txBody>
        </p:sp>
      </p:grpSp>
      <p:grpSp>
        <p:nvGrpSpPr>
          <p:cNvPr id="366" name="グループ化 365"/>
          <p:cNvGrpSpPr/>
          <p:nvPr/>
        </p:nvGrpSpPr>
        <p:grpSpPr>
          <a:xfrm>
            <a:off x="7807258" y="2790613"/>
            <a:ext cx="1114638" cy="479283"/>
            <a:chOff x="7776354" y="2773857"/>
            <a:chExt cx="1108217" cy="457966"/>
          </a:xfrm>
        </p:grpSpPr>
        <p:sp>
          <p:nvSpPr>
            <p:cNvPr id="242" name="フローチャート: 処理 241"/>
            <p:cNvSpPr/>
            <p:nvPr/>
          </p:nvSpPr>
          <p:spPr>
            <a:xfrm>
              <a:off x="7776354" y="2773857"/>
              <a:ext cx="981664" cy="407619"/>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Model</a:t>
              </a:r>
            </a:p>
            <a:p>
              <a:pPr algn="ctr"/>
              <a:endParaRPr kumimoji="1" lang="en-US" altLang="ja-JP" sz="1400" dirty="0" smtClean="0"/>
            </a:p>
          </p:txBody>
        </p:sp>
        <p:sp>
          <p:nvSpPr>
            <p:cNvPr id="365" name="テキスト ボックス 364"/>
            <p:cNvSpPr txBox="1"/>
            <p:nvPr/>
          </p:nvSpPr>
          <p:spPr>
            <a:xfrm>
              <a:off x="7784446" y="2893269"/>
              <a:ext cx="1100125" cy="338554"/>
            </a:xfrm>
            <a:prstGeom prst="rect">
              <a:avLst/>
            </a:prstGeom>
            <a:noFill/>
          </p:spPr>
          <p:txBody>
            <a:bodyPr wrap="square" rtlCol="0">
              <a:spAutoFit/>
            </a:bodyPr>
            <a:lstStyle/>
            <a:p>
              <a:r>
                <a:rPr kumimoji="1" lang="en-US" altLang="ja-JP" sz="1600" dirty="0" smtClean="0">
                  <a:latin typeface="+mn-lt"/>
                </a:rPr>
                <a:t>Manager</a:t>
              </a:r>
              <a:endParaRPr kumimoji="1" lang="en-US" altLang="ja-JP" sz="1600" dirty="0">
                <a:latin typeface="+mn-lt"/>
              </a:endParaRPr>
            </a:p>
          </p:txBody>
        </p:sp>
      </p:grpSp>
      <p:grpSp>
        <p:nvGrpSpPr>
          <p:cNvPr id="368" name="グループ化 367"/>
          <p:cNvGrpSpPr/>
          <p:nvPr/>
        </p:nvGrpSpPr>
        <p:grpSpPr>
          <a:xfrm>
            <a:off x="7774269" y="3366756"/>
            <a:ext cx="1079242" cy="421132"/>
            <a:chOff x="7797791" y="3377739"/>
            <a:chExt cx="1079242" cy="421132"/>
          </a:xfrm>
        </p:grpSpPr>
        <p:sp>
          <p:nvSpPr>
            <p:cNvPr id="247" name="フローチャート: 処理 246"/>
            <p:cNvSpPr/>
            <p:nvPr/>
          </p:nvSpPr>
          <p:spPr>
            <a:xfrm>
              <a:off x="7830780" y="3377739"/>
              <a:ext cx="957425" cy="38010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Image</a:t>
              </a:r>
            </a:p>
            <a:p>
              <a:pPr algn="ctr"/>
              <a:endParaRPr kumimoji="1" lang="en-US" altLang="ja-JP" sz="1400" dirty="0" smtClean="0"/>
            </a:p>
          </p:txBody>
        </p:sp>
        <p:sp>
          <p:nvSpPr>
            <p:cNvPr id="367" name="テキスト ボックス 366"/>
            <p:cNvSpPr txBox="1"/>
            <p:nvPr/>
          </p:nvSpPr>
          <p:spPr>
            <a:xfrm>
              <a:off x="7797791" y="3460317"/>
              <a:ext cx="1079242" cy="338554"/>
            </a:xfrm>
            <a:prstGeom prst="rect">
              <a:avLst/>
            </a:prstGeom>
            <a:noFill/>
          </p:spPr>
          <p:txBody>
            <a:bodyPr wrap="square" rtlCol="0">
              <a:spAutoFit/>
            </a:bodyPr>
            <a:lstStyle/>
            <a:p>
              <a:r>
                <a:rPr kumimoji="1" lang="en-US" altLang="ja-JP" sz="1600" dirty="0" smtClean="0">
                  <a:latin typeface="+mn-lt"/>
                </a:rPr>
                <a:t>Manager</a:t>
              </a:r>
              <a:endParaRPr kumimoji="1" lang="en-US" altLang="ja-JP" sz="1600" dirty="0">
                <a:latin typeface="+mn-lt"/>
              </a:endParaRPr>
            </a:p>
          </p:txBody>
        </p:sp>
      </p:grpSp>
      <p:grpSp>
        <p:nvGrpSpPr>
          <p:cNvPr id="21" name="グループ化 20"/>
          <p:cNvGrpSpPr/>
          <p:nvPr/>
        </p:nvGrpSpPr>
        <p:grpSpPr>
          <a:xfrm>
            <a:off x="6183924" y="3468582"/>
            <a:ext cx="1040930" cy="538134"/>
            <a:chOff x="6158398" y="3480280"/>
            <a:chExt cx="1283174" cy="581358"/>
          </a:xfrm>
        </p:grpSpPr>
        <p:sp>
          <p:nvSpPr>
            <p:cNvPr id="22" name="フローチャート: 処理 21"/>
            <p:cNvSpPr/>
            <p:nvPr/>
          </p:nvSpPr>
          <p:spPr>
            <a:xfrm>
              <a:off x="6158398" y="3562041"/>
              <a:ext cx="1182559" cy="44329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19" name="テキスト ボックス 18"/>
            <p:cNvSpPr txBox="1"/>
            <p:nvPr/>
          </p:nvSpPr>
          <p:spPr>
            <a:xfrm>
              <a:off x="6188926" y="3662641"/>
              <a:ext cx="1252646" cy="398997"/>
            </a:xfrm>
            <a:prstGeom prst="rect">
              <a:avLst/>
            </a:prstGeom>
            <a:noFill/>
          </p:spPr>
          <p:txBody>
            <a:bodyPr wrap="square" rtlCol="0">
              <a:spAutoFit/>
            </a:bodyPr>
            <a:lstStyle/>
            <a:p>
              <a:r>
                <a:rPr kumimoji="1" lang="en-US" altLang="ja-JP" dirty="0" smtClean="0"/>
                <a:t>Around</a:t>
              </a:r>
              <a:endParaRPr kumimoji="1" lang="en-US" altLang="ja-JP" dirty="0"/>
            </a:p>
          </p:txBody>
        </p:sp>
        <p:sp>
          <p:nvSpPr>
            <p:cNvPr id="20" name="テキスト ボックス 19"/>
            <p:cNvSpPr txBox="1"/>
            <p:nvPr/>
          </p:nvSpPr>
          <p:spPr>
            <a:xfrm>
              <a:off x="6215859" y="3480280"/>
              <a:ext cx="1174498" cy="369332"/>
            </a:xfrm>
            <a:prstGeom prst="rect">
              <a:avLst/>
            </a:prstGeom>
            <a:noFill/>
          </p:spPr>
          <p:txBody>
            <a:bodyPr wrap="square" rtlCol="0">
              <a:spAutoFit/>
            </a:bodyPr>
            <a:lstStyle/>
            <a:p>
              <a:r>
                <a:rPr kumimoji="1" lang="en-US" altLang="ja-JP" dirty="0" smtClean="0"/>
                <a:t>Enemy</a:t>
              </a:r>
            </a:p>
          </p:txBody>
        </p:sp>
      </p:grpSp>
      <p:grpSp>
        <p:nvGrpSpPr>
          <p:cNvPr id="233" name="グループ化 232"/>
          <p:cNvGrpSpPr/>
          <p:nvPr/>
        </p:nvGrpSpPr>
        <p:grpSpPr>
          <a:xfrm>
            <a:off x="6169193" y="4069426"/>
            <a:ext cx="1098208" cy="544293"/>
            <a:chOff x="6148529" y="4083722"/>
            <a:chExt cx="1107698" cy="544293"/>
          </a:xfrm>
        </p:grpSpPr>
        <p:sp>
          <p:nvSpPr>
            <p:cNvPr id="23" name="フローチャート: 処理 22"/>
            <p:cNvSpPr/>
            <p:nvPr/>
          </p:nvSpPr>
          <p:spPr>
            <a:xfrm>
              <a:off x="6148529" y="4163734"/>
              <a:ext cx="1076326" cy="40881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27" name="テキスト ボックス 226"/>
            <p:cNvSpPr txBox="1"/>
            <p:nvPr/>
          </p:nvSpPr>
          <p:spPr>
            <a:xfrm>
              <a:off x="6237140" y="4083722"/>
              <a:ext cx="899359" cy="369332"/>
            </a:xfrm>
            <a:prstGeom prst="rect">
              <a:avLst/>
            </a:prstGeom>
            <a:noFill/>
          </p:spPr>
          <p:txBody>
            <a:bodyPr wrap="square" rtlCol="0">
              <a:spAutoFit/>
            </a:bodyPr>
            <a:lstStyle/>
            <a:p>
              <a:r>
                <a:rPr kumimoji="1" lang="en-US" altLang="ja-JP" dirty="0" smtClean="0"/>
                <a:t>Enemy</a:t>
              </a:r>
              <a:endParaRPr kumimoji="1" lang="ja-JP" altLang="en-US" dirty="0"/>
            </a:p>
          </p:txBody>
        </p:sp>
        <p:sp>
          <p:nvSpPr>
            <p:cNvPr id="230" name="テキスト ボックス 229"/>
            <p:cNvSpPr txBox="1"/>
            <p:nvPr/>
          </p:nvSpPr>
          <p:spPr>
            <a:xfrm>
              <a:off x="6153005" y="4258683"/>
              <a:ext cx="1103222" cy="369332"/>
            </a:xfrm>
            <a:prstGeom prst="rect">
              <a:avLst/>
            </a:prstGeom>
            <a:noFill/>
          </p:spPr>
          <p:txBody>
            <a:bodyPr wrap="square" rtlCol="0">
              <a:spAutoFit/>
            </a:bodyPr>
            <a:lstStyle/>
            <a:p>
              <a:r>
                <a:rPr kumimoji="1" lang="en-US" altLang="ja-JP" dirty="0" err="1" smtClean="0"/>
                <a:t>LookBack</a:t>
              </a:r>
              <a:endParaRPr kumimoji="1" lang="ja-JP" altLang="en-US" dirty="0"/>
            </a:p>
          </p:txBody>
        </p:sp>
      </p:grpSp>
      <p:grpSp>
        <p:nvGrpSpPr>
          <p:cNvPr id="237" name="グループ化 236"/>
          <p:cNvGrpSpPr/>
          <p:nvPr/>
        </p:nvGrpSpPr>
        <p:grpSpPr>
          <a:xfrm>
            <a:off x="6136257" y="5350331"/>
            <a:ext cx="1177796" cy="540704"/>
            <a:chOff x="6100809" y="5392351"/>
            <a:chExt cx="1156917" cy="540704"/>
          </a:xfrm>
        </p:grpSpPr>
        <p:sp>
          <p:nvSpPr>
            <p:cNvPr id="25" name="フローチャート: 処理 24"/>
            <p:cNvSpPr/>
            <p:nvPr/>
          </p:nvSpPr>
          <p:spPr>
            <a:xfrm>
              <a:off x="6136303" y="5462729"/>
              <a:ext cx="904746" cy="429756"/>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35" name="テキスト ボックス 234"/>
            <p:cNvSpPr txBox="1"/>
            <p:nvPr/>
          </p:nvSpPr>
          <p:spPr>
            <a:xfrm>
              <a:off x="6100809" y="5392351"/>
              <a:ext cx="1156917" cy="369332"/>
            </a:xfrm>
            <a:prstGeom prst="rect">
              <a:avLst/>
            </a:prstGeom>
            <a:noFill/>
          </p:spPr>
          <p:txBody>
            <a:bodyPr wrap="square" rtlCol="0">
              <a:spAutoFit/>
            </a:bodyPr>
            <a:lstStyle/>
            <a:p>
              <a:r>
                <a:rPr kumimoji="1" lang="en-US" altLang="ja-JP" dirty="0" smtClean="0"/>
                <a:t>Gimmick</a:t>
              </a:r>
              <a:endParaRPr kumimoji="1" lang="ja-JP" altLang="en-US" dirty="0"/>
            </a:p>
          </p:txBody>
        </p:sp>
        <p:sp>
          <p:nvSpPr>
            <p:cNvPr id="236" name="テキスト ボックス 235"/>
            <p:cNvSpPr txBox="1"/>
            <p:nvPr/>
          </p:nvSpPr>
          <p:spPr>
            <a:xfrm>
              <a:off x="6319664" y="5563723"/>
              <a:ext cx="556939" cy="369332"/>
            </a:xfrm>
            <a:prstGeom prst="rect">
              <a:avLst/>
            </a:prstGeom>
            <a:noFill/>
          </p:spPr>
          <p:txBody>
            <a:bodyPr wrap="square" rtlCol="0">
              <a:spAutoFit/>
            </a:bodyPr>
            <a:lstStyle/>
            <a:p>
              <a:r>
                <a:rPr kumimoji="1" lang="en-US" altLang="ja-JP" dirty="0" smtClean="0"/>
                <a:t>Pull</a:t>
              </a:r>
              <a:endParaRPr kumimoji="1" lang="ja-JP" altLang="en-US" dirty="0"/>
            </a:p>
          </p:txBody>
        </p:sp>
      </p:grpSp>
      <p:grpSp>
        <p:nvGrpSpPr>
          <p:cNvPr id="249" name="グループ化 248"/>
          <p:cNvGrpSpPr/>
          <p:nvPr/>
        </p:nvGrpSpPr>
        <p:grpSpPr>
          <a:xfrm>
            <a:off x="6129868" y="5878399"/>
            <a:ext cx="1013231" cy="521482"/>
            <a:chOff x="6079017" y="5872250"/>
            <a:chExt cx="1140024" cy="521482"/>
          </a:xfrm>
        </p:grpSpPr>
        <p:sp>
          <p:nvSpPr>
            <p:cNvPr id="106" name="フローチャート: 処理 105"/>
            <p:cNvSpPr/>
            <p:nvPr/>
          </p:nvSpPr>
          <p:spPr>
            <a:xfrm>
              <a:off x="6135037" y="5940154"/>
              <a:ext cx="1027984" cy="382568"/>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44" name="テキスト ボックス 243"/>
            <p:cNvSpPr txBox="1"/>
            <p:nvPr/>
          </p:nvSpPr>
          <p:spPr>
            <a:xfrm>
              <a:off x="6079017" y="5872250"/>
              <a:ext cx="1140024" cy="369332"/>
            </a:xfrm>
            <a:prstGeom prst="rect">
              <a:avLst/>
            </a:prstGeom>
            <a:noFill/>
          </p:spPr>
          <p:txBody>
            <a:bodyPr wrap="square" rtlCol="0">
              <a:spAutoFit/>
            </a:bodyPr>
            <a:lstStyle/>
            <a:p>
              <a:r>
                <a:rPr kumimoji="1" lang="en-US" altLang="ja-JP" dirty="0" smtClean="0"/>
                <a:t>Gimmick</a:t>
              </a:r>
            </a:p>
          </p:txBody>
        </p:sp>
        <p:sp>
          <p:nvSpPr>
            <p:cNvPr id="248" name="テキスト ボックス 247"/>
            <p:cNvSpPr txBox="1"/>
            <p:nvPr/>
          </p:nvSpPr>
          <p:spPr>
            <a:xfrm>
              <a:off x="6271244" y="6024400"/>
              <a:ext cx="805124" cy="369332"/>
            </a:xfrm>
            <a:prstGeom prst="rect">
              <a:avLst/>
            </a:prstGeom>
            <a:noFill/>
          </p:spPr>
          <p:txBody>
            <a:bodyPr wrap="square" rtlCol="0">
              <a:spAutoFit/>
            </a:bodyPr>
            <a:lstStyle/>
            <a:p>
              <a:r>
                <a:rPr kumimoji="1" lang="en-US" altLang="ja-JP" dirty="0" smtClean="0"/>
                <a:t>Drop</a:t>
              </a:r>
              <a:endParaRPr kumimoji="1" lang="ja-JP" altLang="en-US" dirty="0"/>
            </a:p>
          </p:txBody>
        </p:sp>
      </p:grpSp>
    </p:spTree>
    <p:extLst>
      <p:ext uri="{BB962C8B-B14F-4D97-AF65-F5344CB8AC3E}">
        <p14:creationId xmlns:p14="http://schemas.microsoft.com/office/powerpoint/2010/main" val="241964557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2" name="テキスト ボックス 1"/>
          <p:cNvSpPr txBox="1"/>
          <p:nvPr/>
        </p:nvSpPr>
        <p:spPr>
          <a:xfrm>
            <a:off x="220604" y="436624"/>
            <a:ext cx="4939570" cy="4524315"/>
          </a:xfrm>
          <a:prstGeom prst="rect">
            <a:avLst/>
          </a:prstGeom>
          <a:noFill/>
        </p:spPr>
        <p:txBody>
          <a:bodyPr wrap="square" rtlCol="0">
            <a:spAutoFit/>
          </a:bodyPr>
          <a:lstStyle/>
          <a:p>
            <a:r>
              <a:rPr kumimoji="1" lang="ja-JP" altLang="en-US" sz="1600" b="1" dirty="0" smtClean="0">
                <a:latin typeface="Meiryo UI" panose="020B0604030504040204" pitchFamily="50" charset="-128"/>
                <a:ea typeface="Meiryo UI" panose="020B0604030504040204" pitchFamily="50" charset="-128"/>
              </a:rPr>
              <a:t>プレイヤーが壁に近づいたとき、足元を判定し</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上入力があれば壁に張り付き移動するようにしています。</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また、床がなければ自動で壁に張り付くようにしています。</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壁に張り付くための</a:t>
            </a:r>
            <a:r>
              <a:rPr kumimoji="1" lang="ja-JP" altLang="en-US" sz="1600" b="1" dirty="0">
                <a:latin typeface="Meiryo UI" panose="020B0604030504040204" pitchFamily="50" charset="-128"/>
                <a:ea typeface="Meiryo UI" panose="020B0604030504040204" pitchFamily="50" charset="-128"/>
              </a:rPr>
              <a:t>当</a:t>
            </a:r>
            <a:r>
              <a:rPr kumimoji="1" lang="ja-JP" altLang="en-US" sz="1600" b="1" dirty="0" smtClean="0">
                <a:latin typeface="Meiryo UI" panose="020B0604030504040204" pitchFamily="50" charset="-128"/>
                <a:ea typeface="Meiryo UI" panose="020B0604030504040204" pitchFamily="50" charset="-128"/>
              </a:rPr>
              <a:t>たり矩形は通常のままでは見た目がおかしくなってしまうので、体部分だけにしています。</a:t>
            </a:r>
            <a:endParaRPr kumimoji="1" lang="en-US" altLang="ja-JP" sz="1600" b="1" dirty="0" smtClean="0">
              <a:latin typeface="Meiryo UI" panose="020B0604030504040204" pitchFamily="50" charset="-128"/>
              <a:ea typeface="Meiryo UI" panose="020B0604030504040204" pitchFamily="50" charset="-128"/>
            </a:endParaRPr>
          </a:p>
        </p:txBody>
      </p:sp>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12" y="3440072"/>
            <a:ext cx="5369620" cy="745035"/>
          </a:xfrm>
          <a:prstGeom prst="rect">
            <a:avLst/>
          </a:prstGeom>
        </p:spPr>
      </p:pic>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19" y="1741038"/>
            <a:ext cx="5490045" cy="1098009"/>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828" y="762779"/>
            <a:ext cx="5279172" cy="428932"/>
          </a:xfrm>
          <a:prstGeom prst="rect">
            <a:avLst/>
          </a:prstGeom>
        </p:spPr>
      </p:pic>
      <p:pic>
        <p:nvPicPr>
          <p:cNvPr id="9" name="図 8"/>
          <p:cNvPicPr>
            <a:picLocks noChangeAspect="1"/>
          </p:cNvPicPr>
          <p:nvPr/>
        </p:nvPicPr>
        <p:blipFill rotWithShape="1">
          <a:blip r:embed="rId6">
            <a:extLst>
              <a:ext uri="{28A0092B-C50C-407E-A947-70E740481C1C}">
                <a14:useLocalDpi xmlns:a14="http://schemas.microsoft.com/office/drawing/2010/main" val="0"/>
              </a:ext>
            </a:extLst>
          </a:blip>
          <a:srcRect r="8219"/>
          <a:stretch/>
        </p:blipFill>
        <p:spPr>
          <a:xfrm>
            <a:off x="5104498" y="355424"/>
            <a:ext cx="3918915" cy="3287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7" name="テキスト ボックス 36"/>
          <p:cNvSpPr txBox="1"/>
          <p:nvPr/>
        </p:nvSpPr>
        <p:spPr>
          <a:xfrm>
            <a:off x="5146644" y="5671764"/>
            <a:ext cx="4845614" cy="307777"/>
          </a:xfrm>
          <a:prstGeom prst="rect">
            <a:avLst/>
          </a:prstGeom>
          <a:noFill/>
        </p:spPr>
        <p:txBody>
          <a:bodyPr wrap="square" rtlCol="0">
            <a:spAutoFit/>
          </a:bodyPr>
          <a:lstStyle/>
          <a:p>
            <a:r>
              <a:rPr kumimoji="1" lang="ja-JP" altLang="en-US" sz="1400" b="1" dirty="0" smtClean="0">
                <a:latin typeface="Meiryo UI" panose="020B0604030504040204" pitchFamily="50" charset="-128"/>
                <a:ea typeface="Meiryo UI" panose="020B0604030504040204" pitchFamily="50" charset="-128"/>
              </a:rPr>
              <a:t>通常のあたり判定</a:t>
            </a:r>
            <a:r>
              <a:rPr kumimoji="1" lang="ja-JP" altLang="en-US" sz="1400" b="1" dirty="0">
                <a:latin typeface="Meiryo UI" panose="020B0604030504040204" pitchFamily="50" charset="-128"/>
                <a:ea typeface="Meiryo UI" panose="020B0604030504040204" pitchFamily="50" charset="-128"/>
              </a:rPr>
              <a:t>　</a:t>
            </a:r>
            <a:r>
              <a:rPr kumimoji="1" lang="ja-JP" altLang="en-US" sz="1400" b="1" dirty="0" smtClean="0">
                <a:latin typeface="Meiryo UI" panose="020B0604030504040204" pitchFamily="50" charset="-128"/>
                <a:ea typeface="Meiryo UI" panose="020B0604030504040204" pitchFamily="50" charset="-128"/>
              </a:rPr>
              <a:t>　　　　壁でのあたり判定</a:t>
            </a:r>
            <a:endParaRPr kumimoji="1" lang="ja-JP" altLang="en-US" sz="1400" b="1" dirty="0">
              <a:latin typeface="Meiryo UI" panose="020B0604030504040204" pitchFamily="50" charset="-128"/>
              <a:ea typeface="Meiryo UI" panose="020B0604030504040204" pitchFamily="50" charset="-128"/>
            </a:endParaRPr>
          </a:p>
        </p:txBody>
      </p:sp>
      <p:pic>
        <p:nvPicPr>
          <p:cNvPr id="5" name="図 4"/>
          <p:cNvPicPr>
            <a:picLocks noChangeAspect="1"/>
          </p:cNvPicPr>
          <p:nvPr/>
        </p:nvPicPr>
        <p:blipFill rotWithShape="1">
          <a:blip r:embed="rId7">
            <a:extLst>
              <a:ext uri="{28A0092B-C50C-407E-A947-70E740481C1C}">
                <a14:useLocalDpi xmlns:a14="http://schemas.microsoft.com/office/drawing/2010/main" val="0"/>
              </a:ext>
            </a:extLst>
          </a:blip>
          <a:srcRect l="13070" t="9006" r="19422" b="23038"/>
          <a:stretch/>
        </p:blipFill>
        <p:spPr>
          <a:xfrm>
            <a:off x="5220735" y="4497549"/>
            <a:ext cx="1296144" cy="1152128"/>
          </a:xfrm>
          <a:prstGeom prst="rect">
            <a:avLst/>
          </a:prstGeom>
        </p:spPr>
      </p:pic>
      <p:pic>
        <p:nvPicPr>
          <p:cNvPr id="6" name="図 5"/>
          <p:cNvPicPr>
            <a:picLocks noChangeAspect="1"/>
          </p:cNvPicPr>
          <p:nvPr/>
        </p:nvPicPr>
        <p:blipFill rotWithShape="1">
          <a:blip r:embed="rId8">
            <a:extLst>
              <a:ext uri="{28A0092B-C50C-407E-A947-70E740481C1C}">
                <a14:useLocalDpi xmlns:a14="http://schemas.microsoft.com/office/drawing/2010/main" val="0"/>
              </a:ext>
            </a:extLst>
          </a:blip>
          <a:srcRect l="23126" t="12995" r="20885" b="23966"/>
          <a:stretch/>
        </p:blipFill>
        <p:spPr>
          <a:xfrm>
            <a:off x="7058172" y="4497549"/>
            <a:ext cx="1369572" cy="1152128"/>
          </a:xfrm>
          <a:prstGeom prst="rect">
            <a:avLst/>
          </a:prstGeom>
        </p:spPr>
      </p:pic>
      <p:cxnSp>
        <p:nvCxnSpPr>
          <p:cNvPr id="22" name="直線矢印コネクタ 21"/>
          <p:cNvCxnSpPr/>
          <p:nvPr/>
        </p:nvCxnSpPr>
        <p:spPr>
          <a:xfrm flipH="1">
            <a:off x="4838953" y="2635649"/>
            <a:ext cx="1145491" cy="838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a:off x="4838953" y="1042092"/>
            <a:ext cx="1050512" cy="758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4647707" y="436624"/>
            <a:ext cx="1041686" cy="326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図 23"/>
          <p:cNvPicPr>
            <a:picLocks noChangeAspect="1"/>
          </p:cNvPicPr>
          <p:nvPr/>
        </p:nvPicPr>
        <p:blipFill rotWithShape="1">
          <a:blip r:embed="rId9">
            <a:extLst>
              <a:ext uri="{28A0092B-C50C-407E-A947-70E740481C1C}">
                <a14:useLocalDpi xmlns:a14="http://schemas.microsoft.com/office/drawing/2010/main" val="0"/>
              </a:ext>
            </a:extLst>
          </a:blip>
          <a:srcRect t="-1" r="40572" b="-3813"/>
          <a:stretch/>
        </p:blipFill>
        <p:spPr>
          <a:xfrm>
            <a:off x="251852" y="4897083"/>
            <a:ext cx="3960148" cy="294013"/>
          </a:xfrm>
          <a:prstGeom prst="rect">
            <a:avLst/>
          </a:prstGeom>
        </p:spPr>
      </p:pic>
    </p:spTree>
    <p:extLst>
      <p:ext uri="{BB962C8B-B14F-4D97-AF65-F5344CB8AC3E}">
        <p14:creationId xmlns:p14="http://schemas.microsoft.com/office/powerpoint/2010/main" val="335702073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2" name="テキスト ボックス 1"/>
          <p:cNvSpPr txBox="1"/>
          <p:nvPr/>
        </p:nvSpPr>
        <p:spPr>
          <a:xfrm>
            <a:off x="269467" y="972253"/>
            <a:ext cx="4689505" cy="5355312"/>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敵の視界判定は扇形で行いたく描画の行い方、判定の正しい実装の二点で悩みました。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結果、判定は円とベクトルを組み合わせ</a:t>
            </a:r>
            <a:r>
              <a:rPr kumimoji="1" lang="en-US" altLang="ja-JP" b="1" dirty="0" smtClean="0">
                <a:latin typeface="Meiryo UI" panose="020B0604030504040204" pitchFamily="50" charset="-128"/>
                <a:ea typeface="Meiryo UI" panose="020B0604030504040204" pitchFamily="50" charset="-128"/>
              </a:rPr>
              <a:t>3</a:t>
            </a:r>
            <a:r>
              <a:rPr kumimoji="1" lang="ja-JP" altLang="en-US" b="1" dirty="0" smtClean="0">
                <a:latin typeface="Meiryo UI" panose="020B0604030504040204" pitchFamily="50" charset="-128"/>
                <a:ea typeface="Meiryo UI" panose="020B0604030504040204" pitchFamily="50" charset="-128"/>
              </a:rPr>
              <a:t>回に</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分けて判定することで実装を行いました。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角度や半径などは拡張性を考え、敵それぞれが設定して渡してもらう形にしています。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描画は最後まで悩みましたがそれぞれの大きさの画像を用意し、ライブラリ関数を用いて扇形を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描画する形に落ち着いてしまったため、次回は</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理想であった一部分を表示しながら拡大縮小を行うという形を</a:t>
            </a:r>
            <a:r>
              <a:rPr kumimoji="1" lang="ja-JP" altLang="en-US" b="1" dirty="0">
                <a:latin typeface="Meiryo UI" panose="020B0604030504040204" pitchFamily="50" charset="-128"/>
                <a:ea typeface="Meiryo UI" panose="020B0604030504040204" pitchFamily="50" charset="-128"/>
              </a:rPr>
              <a:t>実現</a:t>
            </a:r>
            <a:r>
              <a:rPr kumimoji="1" lang="ja-JP" altLang="en-US" b="1" dirty="0" smtClean="0">
                <a:latin typeface="Meiryo UI" panose="020B0604030504040204" pitchFamily="50" charset="-128"/>
                <a:ea typeface="Meiryo UI" panose="020B0604030504040204" pitchFamily="50" charset="-128"/>
              </a:rPr>
              <a:t>できるように技術力を高めようと考えています。</a:t>
            </a:r>
            <a:endParaRPr kumimoji="1" lang="en-US" altLang="ja-JP" b="1" dirty="0" smtClean="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xmlns="" id="{BB1B7C54-E5ED-4098-A2AF-8B3797B141B0}"/>
              </a:ext>
            </a:extLst>
          </p:cNvPr>
          <p:cNvPicPr>
            <a:picLocks noChangeAspect="1"/>
          </p:cNvPicPr>
          <p:nvPr/>
        </p:nvPicPr>
        <p:blipFill>
          <a:blip r:embed="rId3"/>
          <a:stretch>
            <a:fillRect/>
          </a:stretch>
        </p:blipFill>
        <p:spPr>
          <a:xfrm>
            <a:off x="5031227" y="198126"/>
            <a:ext cx="1869778" cy="133264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10" name="図 9">
            <a:extLst>
              <a:ext uri="{FF2B5EF4-FFF2-40B4-BE49-F238E27FC236}">
                <a16:creationId xmlns:a16="http://schemas.microsoft.com/office/drawing/2014/main" xmlns="" id="{2CD3B675-EC70-49B8-899B-125B28DCCBDF}"/>
              </a:ext>
            </a:extLst>
          </p:cNvPr>
          <p:cNvPicPr>
            <a:picLocks noChangeAspect="1"/>
          </p:cNvPicPr>
          <p:nvPr/>
        </p:nvPicPr>
        <p:blipFill>
          <a:blip r:embed="rId4"/>
          <a:stretch>
            <a:fillRect/>
          </a:stretch>
        </p:blipFill>
        <p:spPr>
          <a:xfrm>
            <a:off x="6732000" y="1176916"/>
            <a:ext cx="1713649" cy="1221364"/>
          </a:xfrm>
          <a:prstGeom prst="rect">
            <a:avLst/>
          </a:prstGeom>
          <a:ln w="19050">
            <a:solidFill>
              <a:schemeClr val="tx1"/>
            </a:solidFill>
          </a:ln>
        </p:spPr>
      </p:pic>
      <p:pic>
        <p:nvPicPr>
          <p:cNvPr id="3" name="図 2"/>
          <p:cNvPicPr>
            <a:picLocks noChangeAspect="1"/>
          </p:cNvPicPr>
          <p:nvPr/>
        </p:nvPicPr>
        <p:blipFill rotWithShape="1">
          <a:blip r:embed="rId5">
            <a:extLst>
              <a:ext uri="{28A0092B-C50C-407E-A947-70E740481C1C}">
                <a14:useLocalDpi xmlns:a14="http://schemas.microsoft.com/office/drawing/2010/main" val="0"/>
              </a:ext>
            </a:extLst>
          </a:blip>
          <a:srcRect r="25231"/>
          <a:stretch/>
        </p:blipFill>
        <p:spPr>
          <a:xfrm>
            <a:off x="269467" y="3284984"/>
            <a:ext cx="4421572" cy="1074513"/>
          </a:xfrm>
          <a:prstGeom prst="rect">
            <a:avLst/>
          </a:prstGeom>
        </p:spPr>
      </p:pic>
      <p:sp>
        <p:nvSpPr>
          <p:cNvPr id="17" name="テキスト ボックス 16"/>
          <p:cNvSpPr txBox="1"/>
          <p:nvPr/>
        </p:nvSpPr>
        <p:spPr>
          <a:xfrm>
            <a:off x="5062827" y="2589082"/>
            <a:ext cx="2373028" cy="33855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敵の視界判定（抜粋）</a:t>
            </a:r>
            <a:endParaRPr kumimoji="1" lang="ja-JP" altLang="en-US" sz="1600" dirty="0">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6957145" y="292360"/>
            <a:ext cx="1929882" cy="738664"/>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←視界に入っているとき</a:t>
            </a:r>
            <a:endParaRPr kumimoji="1" lang="en-US" altLang="ja-JP" sz="1400" dirty="0" smtClean="0">
              <a:latin typeface="Meiryo UI" panose="020B0604030504040204" pitchFamily="50" charset="-128"/>
              <a:ea typeface="Meiryo UI" panose="020B0604030504040204" pitchFamily="50" charset="-128"/>
            </a:endParaRPr>
          </a:p>
          <a:p>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↓ステルスしている時</a:t>
            </a:r>
            <a:endParaRPr kumimoji="1" lang="ja-JP" altLang="en-US" sz="1400" dirty="0">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9367" y="3050264"/>
            <a:ext cx="4158857" cy="3639000"/>
          </a:xfrm>
          <a:prstGeom prst="rect">
            <a:avLst/>
          </a:prstGeom>
        </p:spPr>
      </p:pic>
      <p:grpSp>
        <p:nvGrpSpPr>
          <p:cNvPr id="24" name="Group 129"/>
          <p:cNvGrpSpPr>
            <a:grpSpLocks/>
          </p:cNvGrpSpPr>
          <p:nvPr/>
        </p:nvGrpSpPr>
        <p:grpSpPr bwMode="auto">
          <a:xfrm>
            <a:off x="5036443" y="4513007"/>
            <a:ext cx="4059631" cy="245257"/>
            <a:chOff x="1306" y="1706"/>
            <a:chExt cx="3175" cy="454"/>
          </a:xfrm>
        </p:grpSpPr>
        <p:sp>
          <p:nvSpPr>
            <p:cNvPr id="25" name="Freeform 130"/>
            <p:cNvSpPr>
              <a:spLocks/>
            </p:cNvSpPr>
            <p:nvPr/>
          </p:nvSpPr>
          <p:spPr bwMode="auto">
            <a:xfrm>
              <a:off x="1306" y="1706"/>
              <a:ext cx="3175" cy="454"/>
            </a:xfrm>
            <a:custGeom>
              <a:avLst/>
              <a:gdLst>
                <a:gd name="T0" fmla="*/ 0 w 3175"/>
                <a:gd name="T1" fmla="*/ 454 h 454"/>
                <a:gd name="T2" fmla="*/ 0 w 3175"/>
                <a:gd name="T3" fmla="*/ 227 h 454"/>
                <a:gd name="T4" fmla="*/ 453 w 3175"/>
                <a:gd name="T5" fmla="*/ 0 h 454"/>
                <a:gd name="T6" fmla="*/ 907 w 3175"/>
                <a:gd name="T7" fmla="*/ 227 h 454"/>
                <a:gd name="T8" fmla="*/ 1360 w 3175"/>
                <a:gd name="T9" fmla="*/ 0 h 454"/>
                <a:gd name="T10" fmla="*/ 1814 w 3175"/>
                <a:gd name="T11" fmla="*/ 227 h 454"/>
                <a:gd name="T12" fmla="*/ 2268 w 3175"/>
                <a:gd name="T13" fmla="*/ 0 h 454"/>
                <a:gd name="T14" fmla="*/ 2721 w 3175"/>
                <a:gd name="T15" fmla="*/ 227 h 454"/>
                <a:gd name="T16" fmla="*/ 3175 w 3175"/>
                <a:gd name="T17" fmla="*/ 0 h 454"/>
                <a:gd name="T18" fmla="*/ 3175 w 3175"/>
                <a:gd name="T19" fmla="*/ 227 h 454"/>
                <a:gd name="T20" fmla="*/ 2721 w 3175"/>
                <a:gd name="T21" fmla="*/ 454 h 454"/>
                <a:gd name="T22" fmla="*/ 2268 w 3175"/>
                <a:gd name="T23" fmla="*/ 227 h 454"/>
                <a:gd name="T24" fmla="*/ 1814 w 3175"/>
                <a:gd name="T25" fmla="*/ 454 h 454"/>
                <a:gd name="T26" fmla="*/ 1360 w 3175"/>
                <a:gd name="T27" fmla="*/ 227 h 454"/>
                <a:gd name="T28" fmla="*/ 907 w 3175"/>
                <a:gd name="T29" fmla="*/ 454 h 454"/>
                <a:gd name="T30" fmla="*/ 453 w 3175"/>
                <a:gd name="T31" fmla="*/ 227 h 454"/>
                <a:gd name="T32" fmla="*/ 0 w 3175"/>
                <a:gd name="T33"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5" h="454">
                  <a:moveTo>
                    <a:pt x="0" y="454"/>
                  </a:moveTo>
                  <a:cubicBezTo>
                    <a:pt x="0" y="340"/>
                    <a:pt x="0" y="227"/>
                    <a:pt x="0" y="227"/>
                  </a:cubicBezTo>
                  <a:cubicBezTo>
                    <a:pt x="80" y="163"/>
                    <a:pt x="302" y="0"/>
                    <a:pt x="453" y="0"/>
                  </a:cubicBezTo>
                  <a:cubicBezTo>
                    <a:pt x="604" y="0"/>
                    <a:pt x="756" y="227"/>
                    <a:pt x="907" y="227"/>
                  </a:cubicBezTo>
                  <a:cubicBezTo>
                    <a:pt x="1058" y="227"/>
                    <a:pt x="1209" y="0"/>
                    <a:pt x="1360" y="0"/>
                  </a:cubicBezTo>
                  <a:cubicBezTo>
                    <a:pt x="1511" y="0"/>
                    <a:pt x="1663" y="227"/>
                    <a:pt x="1814" y="227"/>
                  </a:cubicBezTo>
                  <a:cubicBezTo>
                    <a:pt x="1965" y="227"/>
                    <a:pt x="2117" y="0"/>
                    <a:pt x="2268" y="0"/>
                  </a:cubicBezTo>
                  <a:cubicBezTo>
                    <a:pt x="2419" y="0"/>
                    <a:pt x="2570" y="227"/>
                    <a:pt x="2721" y="227"/>
                  </a:cubicBezTo>
                  <a:cubicBezTo>
                    <a:pt x="2872" y="227"/>
                    <a:pt x="3050" y="88"/>
                    <a:pt x="3175" y="0"/>
                  </a:cubicBezTo>
                  <a:cubicBezTo>
                    <a:pt x="3175" y="113"/>
                    <a:pt x="3175" y="227"/>
                    <a:pt x="3175" y="227"/>
                  </a:cubicBezTo>
                  <a:cubicBezTo>
                    <a:pt x="3175" y="227"/>
                    <a:pt x="2906" y="454"/>
                    <a:pt x="2721" y="454"/>
                  </a:cubicBezTo>
                  <a:cubicBezTo>
                    <a:pt x="2548" y="454"/>
                    <a:pt x="2419" y="227"/>
                    <a:pt x="2268" y="227"/>
                  </a:cubicBezTo>
                  <a:cubicBezTo>
                    <a:pt x="2117" y="227"/>
                    <a:pt x="1965" y="454"/>
                    <a:pt x="1814" y="454"/>
                  </a:cubicBezTo>
                  <a:cubicBezTo>
                    <a:pt x="1663" y="454"/>
                    <a:pt x="1511" y="227"/>
                    <a:pt x="1360" y="227"/>
                  </a:cubicBezTo>
                  <a:cubicBezTo>
                    <a:pt x="1209" y="227"/>
                    <a:pt x="1058" y="454"/>
                    <a:pt x="907" y="454"/>
                  </a:cubicBezTo>
                  <a:cubicBezTo>
                    <a:pt x="756" y="454"/>
                    <a:pt x="604" y="227"/>
                    <a:pt x="453" y="227"/>
                  </a:cubicBezTo>
                  <a:cubicBezTo>
                    <a:pt x="302" y="227"/>
                    <a:pt x="185" y="322"/>
                    <a:pt x="0" y="454"/>
                  </a:cubicBezTo>
                  <a:close/>
                </a:path>
              </a:pathLst>
            </a:custGeom>
            <a:solidFill>
              <a:schemeClr val="bg1"/>
            </a:solidFill>
            <a:ln>
              <a:noFill/>
            </a:ln>
            <a:effectLst/>
            <a:extLst>
              <a:ext uri="{91240B29-F687-4F45-9708-019B960494DF}">
                <a14:hiddenLine xmlns:a14="http://schemas.microsoft.com/office/drawing/2010/main" w="63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sp>
          <p:nvSpPr>
            <p:cNvPr id="26" name="Freeform 131"/>
            <p:cNvSpPr>
              <a:spLocks/>
            </p:cNvSpPr>
            <p:nvPr/>
          </p:nvSpPr>
          <p:spPr bwMode="auto">
            <a:xfrm>
              <a:off x="1306" y="1706"/>
              <a:ext cx="3175" cy="227"/>
            </a:xfrm>
            <a:custGeom>
              <a:avLst/>
              <a:gdLst>
                <a:gd name="T0" fmla="*/ 0 w 3175"/>
                <a:gd name="T1" fmla="*/ 454 h 454"/>
                <a:gd name="T2" fmla="*/ 453 w 3175"/>
                <a:gd name="T3" fmla="*/ 0 h 454"/>
                <a:gd name="T4" fmla="*/ 907 w 3175"/>
                <a:gd name="T5" fmla="*/ 454 h 454"/>
                <a:gd name="T6" fmla="*/ 1360 w 3175"/>
                <a:gd name="T7" fmla="*/ 0 h 454"/>
                <a:gd name="T8" fmla="*/ 1814 w 3175"/>
                <a:gd name="T9" fmla="*/ 454 h 454"/>
                <a:gd name="T10" fmla="*/ 2268 w 3175"/>
                <a:gd name="T11" fmla="*/ 0 h 454"/>
                <a:gd name="T12" fmla="*/ 2721 w 3175"/>
                <a:gd name="T13" fmla="*/ 454 h 454"/>
                <a:gd name="T14" fmla="*/ 3175 w 3175"/>
                <a:gd name="T15" fmla="*/ 0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5" h="454">
                  <a:moveTo>
                    <a:pt x="0" y="454"/>
                  </a:moveTo>
                  <a:cubicBezTo>
                    <a:pt x="151" y="227"/>
                    <a:pt x="302" y="0"/>
                    <a:pt x="453" y="0"/>
                  </a:cubicBezTo>
                  <a:cubicBezTo>
                    <a:pt x="604" y="0"/>
                    <a:pt x="756" y="454"/>
                    <a:pt x="907" y="454"/>
                  </a:cubicBezTo>
                  <a:cubicBezTo>
                    <a:pt x="1058" y="454"/>
                    <a:pt x="1209" y="0"/>
                    <a:pt x="1360" y="0"/>
                  </a:cubicBezTo>
                  <a:cubicBezTo>
                    <a:pt x="1511" y="0"/>
                    <a:pt x="1663" y="454"/>
                    <a:pt x="1814" y="454"/>
                  </a:cubicBezTo>
                  <a:cubicBezTo>
                    <a:pt x="1965" y="454"/>
                    <a:pt x="2117" y="0"/>
                    <a:pt x="2268" y="0"/>
                  </a:cubicBezTo>
                  <a:cubicBezTo>
                    <a:pt x="2419" y="0"/>
                    <a:pt x="2570" y="454"/>
                    <a:pt x="2721" y="454"/>
                  </a:cubicBezTo>
                  <a:cubicBezTo>
                    <a:pt x="2872" y="454"/>
                    <a:pt x="3023" y="227"/>
                    <a:pt x="3175" y="0"/>
                  </a:cubicBezTo>
                </a:path>
              </a:pathLst>
            </a:custGeom>
            <a:noFill/>
            <a:ln w="63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sp>
          <p:nvSpPr>
            <p:cNvPr id="27" name="Freeform 132"/>
            <p:cNvSpPr>
              <a:spLocks/>
            </p:cNvSpPr>
            <p:nvPr/>
          </p:nvSpPr>
          <p:spPr bwMode="auto">
            <a:xfrm>
              <a:off x="1306" y="1933"/>
              <a:ext cx="3175" cy="227"/>
            </a:xfrm>
            <a:custGeom>
              <a:avLst/>
              <a:gdLst>
                <a:gd name="T0" fmla="*/ 0 w 3175"/>
                <a:gd name="T1" fmla="*/ 454 h 454"/>
                <a:gd name="T2" fmla="*/ 453 w 3175"/>
                <a:gd name="T3" fmla="*/ 0 h 454"/>
                <a:gd name="T4" fmla="*/ 907 w 3175"/>
                <a:gd name="T5" fmla="*/ 454 h 454"/>
                <a:gd name="T6" fmla="*/ 1360 w 3175"/>
                <a:gd name="T7" fmla="*/ 0 h 454"/>
                <a:gd name="T8" fmla="*/ 1814 w 3175"/>
                <a:gd name="T9" fmla="*/ 454 h 454"/>
                <a:gd name="T10" fmla="*/ 2268 w 3175"/>
                <a:gd name="T11" fmla="*/ 0 h 454"/>
                <a:gd name="T12" fmla="*/ 2721 w 3175"/>
                <a:gd name="T13" fmla="*/ 454 h 454"/>
                <a:gd name="T14" fmla="*/ 3175 w 3175"/>
                <a:gd name="T15" fmla="*/ 0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5" h="454">
                  <a:moveTo>
                    <a:pt x="0" y="454"/>
                  </a:moveTo>
                  <a:cubicBezTo>
                    <a:pt x="151" y="227"/>
                    <a:pt x="302" y="0"/>
                    <a:pt x="453" y="0"/>
                  </a:cubicBezTo>
                  <a:cubicBezTo>
                    <a:pt x="604" y="0"/>
                    <a:pt x="756" y="454"/>
                    <a:pt x="907" y="454"/>
                  </a:cubicBezTo>
                  <a:cubicBezTo>
                    <a:pt x="1058" y="454"/>
                    <a:pt x="1209" y="0"/>
                    <a:pt x="1360" y="0"/>
                  </a:cubicBezTo>
                  <a:cubicBezTo>
                    <a:pt x="1511" y="0"/>
                    <a:pt x="1663" y="454"/>
                    <a:pt x="1814" y="454"/>
                  </a:cubicBezTo>
                  <a:cubicBezTo>
                    <a:pt x="1965" y="454"/>
                    <a:pt x="2117" y="0"/>
                    <a:pt x="2268" y="0"/>
                  </a:cubicBezTo>
                  <a:cubicBezTo>
                    <a:pt x="2419" y="0"/>
                    <a:pt x="2570" y="454"/>
                    <a:pt x="2721" y="454"/>
                  </a:cubicBezTo>
                  <a:cubicBezTo>
                    <a:pt x="2872" y="454"/>
                    <a:pt x="3023" y="227"/>
                    <a:pt x="3175" y="0"/>
                  </a:cubicBezTo>
                </a:path>
              </a:pathLst>
            </a:custGeom>
            <a:noFill/>
            <a:ln w="63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grpSp>
    </p:spTree>
    <p:extLst>
      <p:ext uri="{BB962C8B-B14F-4D97-AF65-F5344CB8AC3E}">
        <p14:creationId xmlns:p14="http://schemas.microsoft.com/office/powerpoint/2010/main" val="3808864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83000">
              <a:srgbClr val="FFFF99"/>
            </a:gs>
            <a:gs pos="100000">
              <a:srgbClr val="FFFF00"/>
            </a:gs>
          </a:gsLst>
          <a:lin ang="5400000" scaled="0"/>
        </a:gradFill>
        <a:effectLst/>
      </p:bgPr>
    </p:bg>
    <p:spTree>
      <p:nvGrpSpPr>
        <p:cNvPr id="1" name=""/>
        <p:cNvGrpSpPr/>
        <p:nvPr/>
      </p:nvGrpSpPr>
      <p:grpSpPr>
        <a:xfrm>
          <a:off x="0" y="0"/>
          <a:ext cx="0" cy="0"/>
          <a:chOff x="0" y="0"/>
          <a:chExt cx="0" cy="0"/>
        </a:xfrm>
      </p:grpSpPr>
      <p:sp>
        <p:nvSpPr>
          <p:cNvPr id="53" name="環状矢印 52"/>
          <p:cNvSpPr/>
          <p:nvPr/>
        </p:nvSpPr>
        <p:spPr>
          <a:xfrm rot="313563">
            <a:off x="783516" y="3970582"/>
            <a:ext cx="2909358" cy="2841881"/>
          </a:xfrm>
          <a:prstGeom prst="circularArrow">
            <a:avLst>
              <a:gd name="adj1" fmla="val 4284"/>
              <a:gd name="adj2" fmla="val 816980"/>
              <a:gd name="adj3" fmla="val 20598395"/>
              <a:gd name="adj4" fmla="val 1008059"/>
              <a:gd name="adj5" fmla="val 811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18" name="角丸四角形 17"/>
          <p:cNvSpPr/>
          <p:nvPr/>
        </p:nvSpPr>
        <p:spPr>
          <a:xfrm>
            <a:off x="4767806" y="1114044"/>
            <a:ext cx="3960440" cy="53231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9" name="角丸四角形 18"/>
          <p:cNvSpPr/>
          <p:nvPr/>
        </p:nvSpPr>
        <p:spPr>
          <a:xfrm>
            <a:off x="4869515" y="3962148"/>
            <a:ext cx="3757022" cy="22506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32133" b="36769"/>
          <a:stretch/>
        </p:blipFill>
        <p:spPr>
          <a:xfrm>
            <a:off x="-19022" y="-70638"/>
            <a:ext cx="6349206" cy="1184682"/>
          </a:xfrm>
          <a:prstGeom prst="rect">
            <a:avLst/>
          </a:prstGeom>
          <a:effectLst>
            <a:reflection stA="0" endPos="65000" dist="50800" dir="5400000" sy="-100000" algn="bl" rotWithShape="0"/>
          </a:effectLst>
        </p:spPr>
      </p:pic>
      <p:sp>
        <p:nvSpPr>
          <p:cNvPr id="9" name="テキスト ボックス 8"/>
          <p:cNvSpPr txBox="1"/>
          <p:nvPr/>
        </p:nvSpPr>
        <p:spPr>
          <a:xfrm>
            <a:off x="129876" y="1171585"/>
            <a:ext cx="4617995" cy="2862322"/>
          </a:xfrm>
          <a:prstGeom prst="rect">
            <a:avLst/>
          </a:prstGeom>
          <a:noFill/>
        </p:spPr>
        <p:txBody>
          <a:bodyPr wrap="square" rtlCol="0">
            <a:spAutoFit/>
          </a:bodyPr>
          <a:lstStyle/>
          <a:p>
            <a:r>
              <a:rPr kumimoji="1" lang="en-US" altLang="ja-JP" b="1" dirty="0">
                <a:latin typeface="Meiryo UI" panose="020B0604030504040204" pitchFamily="50" charset="-128"/>
                <a:ea typeface="Meiryo UI" panose="020B0604030504040204" pitchFamily="50" charset="-128"/>
              </a:rPr>
              <a:t>2</a:t>
            </a:r>
            <a:r>
              <a:rPr kumimoji="1" lang="ja-JP" altLang="en-US" b="1" dirty="0">
                <a:latin typeface="Meiryo UI" panose="020B0604030504040204" pitchFamily="50" charset="-128"/>
                <a:ea typeface="Meiryo UI" panose="020B0604030504040204" pitchFamily="50" charset="-128"/>
              </a:rPr>
              <a:t>年生の後期に</a:t>
            </a:r>
            <a:r>
              <a:rPr kumimoji="1" lang="en-US" altLang="ja-JP" b="1" dirty="0">
                <a:latin typeface="Meiryo UI" panose="020B0604030504040204" pitchFamily="50" charset="-128"/>
                <a:ea typeface="Meiryo UI" panose="020B0604030504040204" pitchFamily="50" charset="-128"/>
              </a:rPr>
              <a:t>DirectX12</a:t>
            </a:r>
            <a:r>
              <a:rPr kumimoji="1" lang="ja-JP" altLang="en-US" b="1" dirty="0">
                <a:latin typeface="Meiryo UI" panose="020B0604030504040204" pitchFamily="50" charset="-128"/>
                <a:ea typeface="Meiryo UI" panose="020B0604030504040204" pitchFamily="50" charset="-128"/>
              </a:rPr>
              <a:t>を利用して</a:t>
            </a:r>
            <a:r>
              <a:rPr kumimoji="1" lang="ja-JP" altLang="en-US" b="1" dirty="0" smtClean="0">
                <a:latin typeface="Meiryo UI" panose="020B0604030504040204" pitchFamily="50" charset="-128"/>
                <a:ea typeface="Meiryo UI" panose="020B0604030504040204" pitchFamily="50" charset="-128"/>
              </a:rPr>
              <a:t>制作</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した</a:t>
            </a:r>
            <a:r>
              <a:rPr kumimoji="1" lang="ja-JP" altLang="en-US" b="1" dirty="0">
                <a:latin typeface="Meiryo UI" panose="020B0604030504040204" pitchFamily="50" charset="-128"/>
                <a:ea typeface="Meiryo UI" panose="020B0604030504040204" pitchFamily="50" charset="-128"/>
              </a:rPr>
              <a:t>ものです</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a:t>
            </a:r>
            <a:r>
              <a:rPr kumimoji="1" lang="ja-JP" altLang="en-US" b="1" dirty="0">
                <a:latin typeface="Meiryo UI" panose="020B0604030504040204" pitchFamily="50" charset="-128"/>
                <a:ea typeface="Meiryo UI" panose="020B0604030504040204" pitchFamily="50" charset="-128"/>
              </a:rPr>
              <a:t>制作で初めて</a:t>
            </a:r>
            <a:r>
              <a:rPr kumimoji="1" lang="en-US" altLang="ja-JP" b="1" dirty="0">
                <a:latin typeface="Meiryo UI" panose="020B0604030504040204" pitchFamily="50" charset="-128"/>
                <a:ea typeface="Meiryo UI" panose="020B0604030504040204" pitchFamily="50" charset="-128"/>
              </a:rPr>
              <a:t>DirectX</a:t>
            </a:r>
            <a:r>
              <a:rPr kumimoji="1" lang="ja-JP" altLang="en-US" b="1" dirty="0">
                <a:latin typeface="Meiryo UI" panose="020B0604030504040204" pitchFamily="50" charset="-128"/>
                <a:ea typeface="Meiryo UI" panose="020B0604030504040204" pitchFamily="50" charset="-128"/>
              </a:rPr>
              <a:t>を直に触りました</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初期化、モデル読み込み、スキニングやシャドウマップ</a:t>
            </a:r>
            <a:r>
              <a:rPr kumimoji="1" lang="ja-JP" altLang="en-US" b="1" dirty="0" smtClean="0">
                <a:latin typeface="Meiryo UI" panose="020B0604030504040204" pitchFamily="50" charset="-128"/>
                <a:ea typeface="Meiryo UI" panose="020B0604030504040204" pitchFamily="50" charset="-128"/>
              </a:rPr>
              <a:t>を行いました。日本語化</a:t>
            </a:r>
            <a:r>
              <a:rPr kumimoji="1" lang="ja-JP" altLang="en-US" b="1" dirty="0">
                <a:latin typeface="Meiryo UI" panose="020B0604030504040204" pitchFamily="50" charset="-128"/>
                <a:ea typeface="Meiryo UI" panose="020B0604030504040204" pitchFamily="50" charset="-128"/>
              </a:rPr>
              <a:t>された</a:t>
            </a:r>
            <a:r>
              <a:rPr kumimoji="1" lang="ja-JP" altLang="en-US" b="1" dirty="0" smtClean="0">
                <a:latin typeface="Meiryo UI" panose="020B0604030504040204" pitchFamily="50" charset="-128"/>
                <a:ea typeface="Meiryo UI" panose="020B0604030504040204" pitchFamily="50" charset="-128"/>
              </a:rPr>
              <a:t>リファレンス</a:t>
            </a:r>
            <a:r>
              <a:rPr kumimoji="1" lang="ja-JP" altLang="en-US" b="1" dirty="0">
                <a:latin typeface="Meiryo UI" panose="020B0604030504040204" pitchFamily="50" charset="-128"/>
                <a:ea typeface="Meiryo UI" panose="020B0604030504040204" pitchFamily="50" charset="-128"/>
              </a:rPr>
              <a:t>がまだないので、翻訳しながらの作業でした</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テクスチャ</a:t>
            </a:r>
            <a:r>
              <a:rPr kumimoji="1" lang="ja-JP" altLang="en-US" b="1" dirty="0">
                <a:latin typeface="Meiryo UI" panose="020B0604030504040204" pitchFamily="50" charset="-128"/>
                <a:ea typeface="Meiryo UI" panose="020B0604030504040204" pitchFamily="50" charset="-128"/>
              </a:rPr>
              <a:t>の複数読み込みや別モデル読み込み</a:t>
            </a:r>
            <a:r>
              <a:rPr kumimoji="1" lang="ja-JP" altLang="en-US" b="1" dirty="0" smtClean="0">
                <a:latin typeface="Meiryo UI" panose="020B0604030504040204" pitchFamily="50" charset="-128"/>
                <a:ea typeface="Meiryo UI" panose="020B0604030504040204" pitchFamily="50" charset="-128"/>
              </a:rPr>
              <a:t>に</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うまく</a:t>
            </a:r>
            <a:r>
              <a:rPr kumimoji="1" lang="ja-JP" altLang="en-US" b="1" dirty="0">
                <a:latin typeface="Meiryo UI" panose="020B0604030504040204" pitchFamily="50" charset="-128"/>
                <a:ea typeface="Meiryo UI" panose="020B0604030504040204" pitchFamily="50" charset="-128"/>
              </a:rPr>
              <a:t>対応できて</a:t>
            </a:r>
            <a:r>
              <a:rPr kumimoji="1" lang="ja-JP" altLang="en-US" b="1" dirty="0" smtClean="0">
                <a:latin typeface="Meiryo UI" panose="020B0604030504040204" pitchFamily="50" charset="-128"/>
                <a:ea typeface="Meiryo UI" panose="020B0604030504040204" pitchFamily="50" charset="-128"/>
              </a:rPr>
              <a:t>いので今後</a:t>
            </a:r>
            <a:r>
              <a:rPr kumimoji="1" lang="ja-JP" altLang="en-US" b="1" dirty="0">
                <a:latin typeface="Meiryo UI" panose="020B0604030504040204" pitchFamily="50" charset="-128"/>
                <a:ea typeface="Meiryo UI" panose="020B0604030504040204" pitchFamily="50" charset="-128"/>
              </a:rPr>
              <a:t>の課題と</a:t>
            </a:r>
            <a:r>
              <a:rPr kumimoji="1" lang="ja-JP" altLang="en-US" b="1" dirty="0" smtClean="0">
                <a:latin typeface="Meiryo UI" panose="020B0604030504040204" pitchFamily="50" charset="-128"/>
                <a:ea typeface="Meiryo UI" panose="020B0604030504040204" pitchFamily="50" charset="-128"/>
              </a:rPr>
              <a:t>しています。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p:txBody>
      </p:sp>
      <p:sp>
        <p:nvSpPr>
          <p:cNvPr id="10" name="フローチャート: 処理 9"/>
          <p:cNvSpPr/>
          <p:nvPr/>
        </p:nvSpPr>
        <p:spPr>
          <a:xfrm>
            <a:off x="6130342" y="1442090"/>
            <a:ext cx="1235367" cy="49858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初期化</a:t>
            </a:r>
            <a:endParaRPr kumimoji="1" lang="ja-JP" altLang="en-US" dirty="0"/>
          </a:p>
        </p:txBody>
      </p:sp>
      <p:sp>
        <p:nvSpPr>
          <p:cNvPr id="11" name="フローチャート: 処理 10"/>
          <p:cNvSpPr/>
          <p:nvPr/>
        </p:nvSpPr>
        <p:spPr>
          <a:xfrm>
            <a:off x="6130342" y="2308800"/>
            <a:ext cx="1235367" cy="50405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各データ読み込み</a:t>
            </a:r>
            <a:endParaRPr kumimoji="1" lang="ja-JP" altLang="en-US" dirty="0"/>
          </a:p>
        </p:txBody>
      </p:sp>
      <p:sp>
        <p:nvSpPr>
          <p:cNvPr id="12" name="フローチャート: 処理 11"/>
          <p:cNvSpPr/>
          <p:nvPr/>
        </p:nvSpPr>
        <p:spPr>
          <a:xfrm>
            <a:off x="6130342" y="3201527"/>
            <a:ext cx="1235367"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設定</a:t>
            </a:r>
            <a:endParaRPr kumimoji="1" lang="ja-JP" altLang="en-US" dirty="0"/>
          </a:p>
        </p:txBody>
      </p:sp>
      <p:sp>
        <p:nvSpPr>
          <p:cNvPr id="14" name="フローチャート: 処理 13"/>
          <p:cNvSpPr/>
          <p:nvPr/>
        </p:nvSpPr>
        <p:spPr>
          <a:xfrm>
            <a:off x="7036204" y="4455042"/>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ボーン</a:t>
            </a:r>
            <a:r>
              <a:rPr kumimoji="1" lang="ja-JP" altLang="en-US" dirty="0"/>
              <a:t>回転</a:t>
            </a:r>
          </a:p>
        </p:txBody>
      </p:sp>
      <p:sp>
        <p:nvSpPr>
          <p:cNvPr id="15" name="フローチャート: 処理 14"/>
          <p:cNvSpPr/>
          <p:nvPr/>
        </p:nvSpPr>
        <p:spPr>
          <a:xfrm>
            <a:off x="7036204" y="5468579"/>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カメラ</a:t>
            </a:r>
            <a:r>
              <a:rPr kumimoji="1" lang="ja-JP" altLang="en-US" dirty="0"/>
              <a:t>設定</a:t>
            </a:r>
          </a:p>
        </p:txBody>
      </p:sp>
      <p:sp>
        <p:nvSpPr>
          <p:cNvPr id="16" name="フローチャート: 処理 15"/>
          <p:cNvSpPr/>
          <p:nvPr/>
        </p:nvSpPr>
        <p:spPr>
          <a:xfrm>
            <a:off x="5094871" y="5497608"/>
            <a:ext cx="1431107" cy="43309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ライトビュー描画</a:t>
            </a:r>
            <a:endParaRPr kumimoji="1" lang="ja-JP" altLang="en-US" sz="1400" dirty="0"/>
          </a:p>
        </p:txBody>
      </p:sp>
      <p:sp>
        <p:nvSpPr>
          <p:cNvPr id="17" name="フローチャート: 処理 16"/>
          <p:cNvSpPr/>
          <p:nvPr/>
        </p:nvSpPr>
        <p:spPr>
          <a:xfrm>
            <a:off x="5094871" y="4450171"/>
            <a:ext cx="1409617"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モデル描画</a:t>
            </a:r>
            <a:endParaRPr kumimoji="1" lang="ja-JP" altLang="en-US" dirty="0"/>
          </a:p>
        </p:txBody>
      </p:sp>
      <p:sp>
        <p:nvSpPr>
          <p:cNvPr id="20" name="テキスト ボックス 19"/>
          <p:cNvSpPr txBox="1"/>
          <p:nvPr/>
        </p:nvSpPr>
        <p:spPr>
          <a:xfrm>
            <a:off x="6316107" y="3962148"/>
            <a:ext cx="864740" cy="461665"/>
          </a:xfrm>
          <a:prstGeom prst="rect">
            <a:avLst/>
          </a:prstGeom>
          <a:noFill/>
        </p:spPr>
        <p:txBody>
          <a:bodyPr wrap="square" rtlCol="0">
            <a:spAutoFit/>
          </a:bodyPr>
          <a:lstStyle/>
          <a:p>
            <a:r>
              <a:rPr kumimoji="1" lang="en-US" altLang="ja-JP" sz="2400" dirty="0" smtClean="0"/>
              <a:t>Main</a:t>
            </a:r>
          </a:p>
        </p:txBody>
      </p:sp>
      <p:cxnSp>
        <p:nvCxnSpPr>
          <p:cNvPr id="23" name="直線矢印コネクタ 22"/>
          <p:cNvCxnSpPr>
            <a:stCxn id="10" idx="2"/>
            <a:endCxn id="11" idx="0"/>
          </p:cNvCxnSpPr>
          <p:nvPr/>
        </p:nvCxnSpPr>
        <p:spPr>
          <a:xfrm>
            <a:off x="6748026" y="1940673"/>
            <a:ext cx="0" cy="3681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p:cNvCxnSpPr>
            <a:stCxn id="11" idx="2"/>
            <a:endCxn id="12" idx="0"/>
          </p:cNvCxnSpPr>
          <p:nvPr/>
        </p:nvCxnSpPr>
        <p:spPr>
          <a:xfrm>
            <a:off x="6748026" y="2812856"/>
            <a:ext cx="0" cy="3886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p:cNvCxnSpPr>
            <a:stCxn id="12" idx="2"/>
          </p:cNvCxnSpPr>
          <p:nvPr/>
        </p:nvCxnSpPr>
        <p:spPr>
          <a:xfrm>
            <a:off x="6748026" y="3692681"/>
            <a:ext cx="0" cy="2820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線矢印コネクタ 28"/>
          <p:cNvCxnSpPr>
            <a:stCxn id="14" idx="2"/>
            <a:endCxn id="15" idx="0"/>
          </p:cNvCxnSpPr>
          <p:nvPr/>
        </p:nvCxnSpPr>
        <p:spPr>
          <a:xfrm>
            <a:off x="7681312" y="4946196"/>
            <a:ext cx="0" cy="5223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線矢印コネクタ 41"/>
          <p:cNvCxnSpPr>
            <a:stCxn id="15" idx="1"/>
            <a:endCxn id="16" idx="3"/>
          </p:cNvCxnSpPr>
          <p:nvPr/>
        </p:nvCxnSpPr>
        <p:spPr>
          <a:xfrm flipH="1">
            <a:off x="6525978" y="5714156"/>
            <a:ext cx="5102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線矢印コネクタ 43"/>
          <p:cNvCxnSpPr>
            <a:stCxn id="16" idx="0"/>
            <a:endCxn id="17" idx="2"/>
          </p:cNvCxnSpPr>
          <p:nvPr/>
        </p:nvCxnSpPr>
        <p:spPr>
          <a:xfrm flipH="1" flipV="1">
            <a:off x="5799680" y="4941325"/>
            <a:ext cx="10745" cy="5562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p:cNvCxnSpPr>
            <a:stCxn id="17" idx="3"/>
            <a:endCxn id="14" idx="1"/>
          </p:cNvCxnSpPr>
          <p:nvPr/>
        </p:nvCxnSpPr>
        <p:spPr>
          <a:xfrm>
            <a:off x="6504488" y="4695748"/>
            <a:ext cx="531716" cy="4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17" y="3786447"/>
            <a:ext cx="2045685" cy="1219904"/>
          </a:xfrm>
          <a:prstGeom prst="rect">
            <a:avLst/>
          </a:prstGeom>
        </p:spPr>
      </p:pic>
      <p:pic>
        <p:nvPicPr>
          <p:cNvPr id="22" name="図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2182" y="3831208"/>
            <a:ext cx="1989467" cy="1175143"/>
          </a:xfrm>
          <a:prstGeom prst="rect">
            <a:avLst/>
          </a:prstGeom>
        </p:spPr>
      </p:pic>
      <p:pic>
        <p:nvPicPr>
          <p:cNvPr id="24" name="図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7321" y="5633552"/>
            <a:ext cx="1940799" cy="1150283"/>
          </a:xfrm>
          <a:prstGeom prst="rect">
            <a:avLst/>
          </a:prstGeom>
        </p:spPr>
      </p:pic>
      <p:pic>
        <p:nvPicPr>
          <p:cNvPr id="26" name="図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004" y="5627600"/>
            <a:ext cx="1963598" cy="1170324"/>
          </a:xfrm>
          <a:prstGeom prst="rect">
            <a:avLst/>
          </a:prstGeom>
        </p:spPr>
      </p:pic>
    </p:spTree>
    <p:extLst>
      <p:ext uri="{BB962C8B-B14F-4D97-AF65-F5344CB8AC3E}">
        <p14:creationId xmlns:p14="http://schemas.microsoft.com/office/powerpoint/2010/main" val="106558200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83000">
              <a:srgbClr val="FFFF99"/>
            </a:gs>
            <a:gs pos="100000">
              <a:srgbClr val="FFFF00"/>
            </a:gs>
          </a:gsLst>
          <a:lin ang="5400000" scaled="0"/>
        </a:gradFill>
        <a:effectLst/>
      </p:bgPr>
    </p:bg>
    <p:spTree>
      <p:nvGrpSpPr>
        <p:cNvPr id="1" name=""/>
        <p:cNvGrpSpPr/>
        <p:nvPr/>
      </p:nvGrpSpPr>
      <p:grpSpPr>
        <a:xfrm>
          <a:off x="0" y="0"/>
          <a:ext cx="0" cy="0"/>
          <a:chOff x="0" y="0"/>
          <a:chExt cx="0" cy="0"/>
        </a:xfrm>
      </p:grpSpPr>
      <p:sp>
        <p:nvSpPr>
          <p:cNvPr id="2" name="角丸四角形 1"/>
          <p:cNvSpPr/>
          <p:nvPr/>
        </p:nvSpPr>
        <p:spPr>
          <a:xfrm>
            <a:off x="5866065" y="890375"/>
            <a:ext cx="3114724" cy="49268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81" name="フリーフォーム 80"/>
          <p:cNvSpPr/>
          <p:nvPr/>
        </p:nvSpPr>
        <p:spPr>
          <a:xfrm>
            <a:off x="6178081" y="1319045"/>
            <a:ext cx="2714399" cy="2197527"/>
          </a:xfrm>
          <a:custGeom>
            <a:avLst/>
            <a:gdLst>
              <a:gd name="connsiteX0" fmla="*/ 168177 w 2633830"/>
              <a:gd name="connsiteY0" fmla="*/ 0 h 2197527"/>
              <a:gd name="connsiteX1" fmla="*/ 1519096 w 2633830"/>
              <a:gd name="connsiteY1" fmla="*/ 0 h 2197527"/>
              <a:gd name="connsiteX2" fmla="*/ 2410878 w 2633830"/>
              <a:gd name="connsiteY2" fmla="*/ 0 h 2197527"/>
              <a:gd name="connsiteX3" fmla="*/ 2465653 w 2633830"/>
              <a:gd name="connsiteY3" fmla="*/ 0 h 2197527"/>
              <a:gd name="connsiteX4" fmla="*/ 2633830 w 2633830"/>
              <a:gd name="connsiteY4" fmla="*/ 168177 h 2197527"/>
              <a:gd name="connsiteX5" fmla="*/ 2633830 w 2633830"/>
              <a:gd name="connsiteY5" fmla="*/ 222952 h 2197527"/>
              <a:gd name="connsiteX6" fmla="*/ 2633830 w 2633830"/>
              <a:gd name="connsiteY6" fmla="*/ 840884 h 2197527"/>
              <a:gd name="connsiteX7" fmla="*/ 2633830 w 2633830"/>
              <a:gd name="connsiteY7" fmla="*/ 1974575 h 2197527"/>
              <a:gd name="connsiteX8" fmla="*/ 2410878 w 2633830"/>
              <a:gd name="connsiteY8" fmla="*/ 2197527 h 2197527"/>
              <a:gd name="connsiteX9" fmla="*/ 1519096 w 2633830"/>
              <a:gd name="connsiteY9" fmla="*/ 2197527 h 2197527"/>
              <a:gd name="connsiteX10" fmla="*/ 1296144 w 2633830"/>
              <a:gd name="connsiteY10" fmla="*/ 1974575 h 2197527"/>
              <a:gd name="connsiteX11" fmla="*/ 1296144 w 2633830"/>
              <a:gd name="connsiteY11" fmla="*/ 1009061 h 2197527"/>
              <a:gd name="connsiteX12" fmla="*/ 168177 w 2633830"/>
              <a:gd name="connsiteY12" fmla="*/ 1009061 h 2197527"/>
              <a:gd name="connsiteX13" fmla="*/ 0 w 2633830"/>
              <a:gd name="connsiteY13" fmla="*/ 840884 h 2197527"/>
              <a:gd name="connsiteX14" fmla="*/ 0 w 2633830"/>
              <a:gd name="connsiteY14" fmla="*/ 168177 h 2197527"/>
              <a:gd name="connsiteX15" fmla="*/ 168177 w 2633830"/>
              <a:gd name="connsiteY15" fmla="*/ 0 h 219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33830" h="2197527">
                <a:moveTo>
                  <a:pt x="168177" y="0"/>
                </a:moveTo>
                <a:lnTo>
                  <a:pt x="1519096" y="0"/>
                </a:lnTo>
                <a:lnTo>
                  <a:pt x="2410878" y="0"/>
                </a:lnTo>
                <a:lnTo>
                  <a:pt x="2465653" y="0"/>
                </a:lnTo>
                <a:cubicBezTo>
                  <a:pt x="2558535" y="0"/>
                  <a:pt x="2633830" y="75295"/>
                  <a:pt x="2633830" y="168177"/>
                </a:cubicBezTo>
                <a:lnTo>
                  <a:pt x="2633830" y="222952"/>
                </a:lnTo>
                <a:lnTo>
                  <a:pt x="2633830" y="840884"/>
                </a:lnTo>
                <a:lnTo>
                  <a:pt x="2633830" y="1974575"/>
                </a:lnTo>
                <a:cubicBezTo>
                  <a:pt x="2633830" y="2097708"/>
                  <a:pt x="2534011" y="2197527"/>
                  <a:pt x="2410878" y="2197527"/>
                </a:cubicBezTo>
                <a:lnTo>
                  <a:pt x="1519096" y="2197527"/>
                </a:lnTo>
                <a:cubicBezTo>
                  <a:pt x="1395963" y="2197527"/>
                  <a:pt x="1296144" y="2097708"/>
                  <a:pt x="1296144" y="1974575"/>
                </a:cubicBezTo>
                <a:lnTo>
                  <a:pt x="1296144" y="1009061"/>
                </a:lnTo>
                <a:lnTo>
                  <a:pt x="168177" y="1009061"/>
                </a:lnTo>
                <a:cubicBezTo>
                  <a:pt x="75295" y="1009061"/>
                  <a:pt x="0" y="933766"/>
                  <a:pt x="0" y="840884"/>
                </a:cubicBezTo>
                <a:lnTo>
                  <a:pt x="0" y="168177"/>
                </a:lnTo>
                <a:cubicBezTo>
                  <a:pt x="0" y="75295"/>
                  <a:pt x="75295" y="0"/>
                  <a:pt x="168177" y="0"/>
                </a:cubicBezTo>
                <a:close/>
              </a:path>
            </a:pathLst>
          </a:cu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306777" y="226486"/>
            <a:ext cx="5022948" cy="1200329"/>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スキニング</a:t>
            </a:r>
            <a:r>
              <a:rPr kumimoji="1" lang="ja-JP" altLang="en-US" b="1" dirty="0" smtClean="0">
                <a:latin typeface="Meiryo UI" panose="020B0604030504040204" pitchFamily="50" charset="-128"/>
                <a:ea typeface="Meiryo UI" panose="020B0604030504040204" pitchFamily="50" charset="-128"/>
              </a:rPr>
              <a:t>について</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①</a:t>
            </a:r>
            <a:r>
              <a:rPr kumimoji="1" lang="ja-JP" altLang="en-US" b="1" dirty="0" smtClean="0">
                <a:latin typeface="Meiryo UI" panose="020B0604030504040204" pitchFamily="50" charset="-128"/>
                <a:ea typeface="Meiryo UI" panose="020B0604030504040204" pitchFamily="50" charset="-128"/>
              </a:rPr>
              <a:t>現在のフレーム</a:t>
            </a:r>
            <a:r>
              <a:rPr kumimoji="1" lang="ja-JP" altLang="en-US" b="1" dirty="0">
                <a:latin typeface="Meiryo UI" panose="020B0604030504040204" pitchFamily="50" charset="-128"/>
                <a:ea typeface="Meiryo UI" panose="020B0604030504040204" pitchFamily="50" charset="-128"/>
              </a:rPr>
              <a:t>の</a:t>
            </a:r>
            <a:r>
              <a:rPr kumimoji="1" lang="ja-JP" altLang="en-US" b="1" dirty="0" smtClean="0">
                <a:latin typeface="Meiryo UI" panose="020B0604030504040204" pitchFamily="50" charset="-128"/>
                <a:ea typeface="Meiryo UI" panose="020B0604030504040204" pitchFamily="50" charset="-128"/>
              </a:rPr>
              <a:t>回転行列のデータを作成します。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ここではラムダ式を利用して記述しました。</a:t>
            </a:r>
            <a:endParaRPr kumimoji="1" lang="en-US" altLang="ja-JP"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230492" y="3154620"/>
            <a:ext cx="5728592"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②</a:t>
            </a:r>
            <a:r>
              <a:rPr kumimoji="1" lang="ja-JP" altLang="en-US" b="1" dirty="0" smtClean="0">
                <a:latin typeface="Meiryo UI" panose="020B0604030504040204" pitchFamily="50" charset="-128"/>
                <a:ea typeface="Meiryo UI" panose="020B0604030504040204" pitchFamily="50" charset="-128"/>
              </a:rPr>
              <a:t>回転行列を作成する関数はこのようになっています。</a:t>
            </a:r>
            <a:endParaRPr kumimoji="1" lang="ja-JP" altLang="en-US" b="1" dirty="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271712" y="4789560"/>
            <a:ext cx="6239320" cy="1200329"/>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③</a:t>
            </a:r>
            <a:r>
              <a:rPr kumimoji="1" lang="ja-JP" altLang="en-US" b="1" dirty="0" smtClean="0">
                <a:latin typeface="Meiryo UI" panose="020B0604030504040204" pitchFamily="50" charset="-128"/>
                <a:ea typeface="Meiryo UI" panose="020B0604030504040204" pitchFamily="50" charset="-128"/>
              </a:rPr>
              <a:t>作成</a:t>
            </a:r>
            <a:r>
              <a:rPr kumimoji="1" lang="ja-JP" altLang="en-US" b="1" dirty="0">
                <a:latin typeface="Meiryo UI" panose="020B0604030504040204" pitchFamily="50" charset="-128"/>
                <a:ea typeface="Meiryo UI" panose="020B0604030504040204" pitchFamily="50" charset="-128"/>
              </a:rPr>
              <a:t>したデータからボーンを回転させる関数</a:t>
            </a:r>
            <a:r>
              <a:rPr kumimoji="1" lang="ja-JP" altLang="en-US" b="1" dirty="0" smtClean="0">
                <a:latin typeface="Meiryo UI" panose="020B0604030504040204" pitchFamily="50" charset="-128"/>
                <a:ea typeface="Meiryo UI" panose="020B0604030504040204" pitchFamily="50" charset="-128"/>
              </a:rPr>
              <a:t>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呼び出します。子</a:t>
            </a:r>
            <a:r>
              <a:rPr kumimoji="1" lang="ja-JP" altLang="en-US" b="1" dirty="0">
                <a:latin typeface="Meiryo UI" panose="020B0604030504040204" pitchFamily="50" charset="-128"/>
                <a:ea typeface="Meiryo UI" panose="020B0604030504040204" pitchFamily="50" charset="-128"/>
              </a:rPr>
              <a:t>ボーンに親の回転</a:t>
            </a:r>
            <a:r>
              <a:rPr kumimoji="1" lang="ja-JP" altLang="en-US" b="1" dirty="0" smtClean="0">
                <a:latin typeface="Meiryo UI" panose="020B0604030504040204" pitchFamily="50" charset="-128"/>
                <a:ea typeface="Meiryo UI" panose="020B0604030504040204" pitchFamily="50" charset="-128"/>
              </a:rPr>
              <a:t>を</a:t>
            </a:r>
            <a:r>
              <a:rPr kumimoji="1" lang="ja-JP" altLang="en-US" b="1" dirty="0">
                <a:latin typeface="Meiryo UI" panose="020B0604030504040204" pitchFamily="50" charset="-128"/>
                <a:ea typeface="Meiryo UI" panose="020B0604030504040204" pitchFamily="50" charset="-128"/>
              </a:rPr>
              <a:t>伝</a:t>
            </a:r>
            <a:r>
              <a:rPr kumimoji="1" lang="ja-JP" altLang="en-US" b="1" dirty="0" smtClean="0">
                <a:latin typeface="Meiryo UI" panose="020B0604030504040204" pitchFamily="50" charset="-128"/>
                <a:ea typeface="Meiryo UI" panose="020B0604030504040204" pitchFamily="50" charset="-128"/>
              </a:rPr>
              <a:t>えるため</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a:t>
            </a:r>
            <a:r>
              <a:rPr kumimoji="1" lang="ja-JP" altLang="en-US" b="1" dirty="0">
                <a:latin typeface="Meiryo UI" panose="020B0604030504040204" pitchFamily="50" charset="-128"/>
                <a:ea typeface="Meiryo UI" panose="020B0604030504040204" pitchFamily="50" charset="-128"/>
              </a:rPr>
              <a:t>ように記述しています。</a:t>
            </a:r>
          </a:p>
          <a:p>
            <a:endParaRPr kumimoji="1" lang="ja-JP" altLang="en-US" dirty="0">
              <a:latin typeface="Meiryo UI" panose="020B0604030504040204" pitchFamily="50" charset="-128"/>
              <a:ea typeface="Meiryo UI" panose="020B0604030504040204" pitchFamily="50" charset="-128"/>
            </a:endParaRPr>
          </a:p>
        </p:txBody>
      </p:sp>
      <p:sp>
        <p:nvSpPr>
          <p:cNvPr id="12" name="フローチャート: 処理 11"/>
          <p:cNvSpPr/>
          <p:nvPr/>
        </p:nvSpPr>
        <p:spPr>
          <a:xfrm>
            <a:off x="6780398" y="776844"/>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ボーン</a:t>
            </a:r>
            <a:r>
              <a:rPr kumimoji="1" lang="ja-JP" altLang="en-US" dirty="0"/>
              <a:t>回転</a:t>
            </a:r>
          </a:p>
        </p:txBody>
      </p:sp>
      <p:sp>
        <p:nvSpPr>
          <p:cNvPr id="4" name="正方形/長方形 3"/>
          <p:cNvSpPr/>
          <p:nvPr/>
        </p:nvSpPr>
        <p:spPr>
          <a:xfrm>
            <a:off x="6736767" y="1472119"/>
            <a:ext cx="1377478"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ボーンの開始位置を探す</a:t>
            </a:r>
            <a:endParaRPr kumimoji="1" lang="ja-JP" altLang="en-US" sz="1400" dirty="0"/>
          </a:p>
        </p:txBody>
      </p:sp>
      <p:sp>
        <p:nvSpPr>
          <p:cNvPr id="5" name="正方形/長方形 4"/>
          <p:cNvSpPr/>
          <p:nvPr/>
        </p:nvSpPr>
        <p:spPr>
          <a:xfrm>
            <a:off x="6025580" y="2723484"/>
            <a:ext cx="1181322" cy="6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回転行列の</a:t>
            </a:r>
            <a:r>
              <a:rPr kumimoji="1" lang="ja-JP" altLang="en-US" sz="1400" dirty="0"/>
              <a:t>作成</a:t>
            </a:r>
          </a:p>
        </p:txBody>
      </p:sp>
      <p:sp>
        <p:nvSpPr>
          <p:cNvPr id="6" name="正方形/長方形 5"/>
          <p:cNvSpPr/>
          <p:nvPr/>
        </p:nvSpPr>
        <p:spPr>
          <a:xfrm>
            <a:off x="7637878" y="2737828"/>
            <a:ext cx="1224136" cy="602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一つ先のボーンへ</a:t>
            </a:r>
            <a:endParaRPr kumimoji="1" lang="ja-JP" altLang="en-US" sz="1400" dirty="0"/>
          </a:p>
        </p:txBody>
      </p:sp>
      <p:sp>
        <p:nvSpPr>
          <p:cNvPr id="8" name="正方形/長方形 7"/>
          <p:cNvSpPr/>
          <p:nvPr/>
        </p:nvSpPr>
        <p:spPr>
          <a:xfrm>
            <a:off x="6776446" y="4961197"/>
            <a:ext cx="12902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曲げる</a:t>
            </a:r>
            <a:endParaRPr kumimoji="1" lang="ja-JP" altLang="en-US" dirty="0"/>
          </a:p>
        </p:txBody>
      </p:sp>
      <p:cxnSp>
        <p:nvCxnSpPr>
          <p:cNvPr id="19" name="カギ線コネクタ 18"/>
          <p:cNvCxnSpPr>
            <a:stCxn id="4" idx="2"/>
            <a:endCxn id="5" idx="0"/>
          </p:cNvCxnSpPr>
          <p:nvPr/>
        </p:nvCxnSpPr>
        <p:spPr>
          <a:xfrm rot="5400000">
            <a:off x="6719228" y="2017205"/>
            <a:ext cx="603293" cy="80926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3" name="カギ線コネクタ 22"/>
          <p:cNvCxnSpPr>
            <a:stCxn id="5" idx="2"/>
            <a:endCxn id="6" idx="2"/>
          </p:cNvCxnSpPr>
          <p:nvPr/>
        </p:nvCxnSpPr>
        <p:spPr>
          <a:xfrm rot="5400000" flipH="1" flipV="1">
            <a:off x="7426374" y="2530234"/>
            <a:ext cx="13437" cy="1633705"/>
          </a:xfrm>
          <a:prstGeom prst="bentConnector3">
            <a:avLst>
              <a:gd name="adj1" fmla="val -4384967"/>
            </a:avLst>
          </a:prstGeom>
          <a:ln>
            <a:tailEnd type="triangle"/>
          </a:ln>
        </p:spPr>
        <p:style>
          <a:lnRef idx="1">
            <a:schemeClr val="dk1"/>
          </a:lnRef>
          <a:fillRef idx="0">
            <a:schemeClr val="dk1"/>
          </a:fillRef>
          <a:effectRef idx="0">
            <a:schemeClr val="dk1"/>
          </a:effectRef>
          <a:fontRef idx="minor">
            <a:schemeClr val="tx1"/>
          </a:fontRef>
        </p:style>
      </p:cxnSp>
      <p:cxnSp>
        <p:nvCxnSpPr>
          <p:cNvPr id="25" name="カギ線コネクタ 24"/>
          <p:cNvCxnSpPr>
            <a:stCxn id="6" idx="0"/>
          </p:cNvCxnSpPr>
          <p:nvPr/>
        </p:nvCxnSpPr>
        <p:spPr>
          <a:xfrm rot="16200000" flipV="1">
            <a:off x="7634740" y="2122621"/>
            <a:ext cx="308653" cy="921761"/>
          </a:xfrm>
          <a:prstGeom prst="bentConnector2">
            <a:avLst/>
          </a:prstGeom>
        </p:spPr>
        <p:style>
          <a:lnRef idx="1">
            <a:schemeClr val="dk1"/>
          </a:lnRef>
          <a:fillRef idx="0">
            <a:schemeClr val="dk1"/>
          </a:fillRef>
          <a:effectRef idx="0">
            <a:schemeClr val="dk1"/>
          </a:effectRef>
          <a:fontRef idx="minor">
            <a:schemeClr val="tx1"/>
          </a:fontRef>
        </p:style>
      </p:cxnSp>
      <p:cxnSp>
        <p:nvCxnSpPr>
          <p:cNvPr id="27" name="直線矢印コネクタ 26"/>
          <p:cNvCxnSpPr>
            <a:stCxn id="31" idx="2"/>
            <a:endCxn id="8" idx="0"/>
          </p:cNvCxnSpPr>
          <p:nvPr/>
        </p:nvCxnSpPr>
        <p:spPr>
          <a:xfrm flipH="1">
            <a:off x="7421554" y="4317686"/>
            <a:ext cx="11539" cy="643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フローチャート: 判断 30"/>
          <p:cNvSpPr/>
          <p:nvPr/>
        </p:nvSpPr>
        <p:spPr>
          <a:xfrm>
            <a:off x="6616240" y="3585944"/>
            <a:ext cx="1633705" cy="731742"/>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b="1" dirty="0"/>
              <a:t>ボーン</a:t>
            </a:r>
            <a:r>
              <a:rPr kumimoji="1" lang="ja-JP" altLang="en-US" sz="1200" b="1" dirty="0" smtClean="0"/>
              <a:t>の</a:t>
            </a:r>
            <a:r>
              <a:rPr kumimoji="1" lang="ja-JP" altLang="en-US" sz="1200" b="1" dirty="0"/>
              <a:t>末端</a:t>
            </a:r>
            <a:r>
              <a:rPr kumimoji="1" lang="ja-JP" altLang="en-US" sz="1200" b="1" dirty="0" smtClean="0"/>
              <a:t>か</a:t>
            </a:r>
            <a:endParaRPr kumimoji="1" lang="ja-JP" altLang="en-US" sz="1200" b="1" dirty="0"/>
          </a:p>
        </p:txBody>
      </p:sp>
      <p:sp>
        <p:nvSpPr>
          <p:cNvPr id="70" name="テキスト ボックス 69"/>
          <p:cNvSpPr txBox="1"/>
          <p:nvPr/>
        </p:nvSpPr>
        <p:spPr>
          <a:xfrm>
            <a:off x="8256238" y="3492549"/>
            <a:ext cx="755576" cy="369332"/>
          </a:xfrm>
          <a:prstGeom prst="rect">
            <a:avLst/>
          </a:prstGeom>
          <a:noFill/>
        </p:spPr>
        <p:txBody>
          <a:bodyPr wrap="square" rtlCol="0">
            <a:spAutoFit/>
          </a:bodyPr>
          <a:lstStyle/>
          <a:p>
            <a:r>
              <a:rPr kumimoji="1" lang="en-US" altLang="ja-JP" smtClean="0"/>
              <a:t>No</a:t>
            </a:r>
            <a:endParaRPr kumimoji="1" lang="ja-JP" altLang="en-US" dirty="0"/>
          </a:p>
        </p:txBody>
      </p:sp>
      <p:sp>
        <p:nvSpPr>
          <p:cNvPr id="72" name="テキスト ボックス 71"/>
          <p:cNvSpPr txBox="1"/>
          <p:nvPr/>
        </p:nvSpPr>
        <p:spPr>
          <a:xfrm>
            <a:off x="7449466" y="4450533"/>
            <a:ext cx="938958" cy="369332"/>
          </a:xfrm>
          <a:prstGeom prst="rect">
            <a:avLst/>
          </a:prstGeom>
          <a:noFill/>
        </p:spPr>
        <p:txBody>
          <a:bodyPr wrap="square" rtlCol="0">
            <a:spAutoFit/>
          </a:bodyPr>
          <a:lstStyle/>
          <a:p>
            <a:r>
              <a:rPr kumimoji="1" lang="en-US" altLang="ja-JP" dirty="0" smtClean="0"/>
              <a:t>Yes</a:t>
            </a:r>
            <a:endParaRPr kumimoji="1" lang="ja-JP" altLang="en-US" dirty="0"/>
          </a:p>
        </p:txBody>
      </p:sp>
      <p:sp>
        <p:nvSpPr>
          <p:cNvPr id="96" name="テキスト ボックス 95"/>
          <p:cNvSpPr txBox="1"/>
          <p:nvPr/>
        </p:nvSpPr>
        <p:spPr>
          <a:xfrm>
            <a:off x="6191018" y="1297364"/>
            <a:ext cx="1346247"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①</a:t>
            </a:r>
            <a:endParaRPr kumimoji="1" lang="ja-JP" altLang="en-US" dirty="0">
              <a:latin typeface="Meiryo UI" panose="020B0604030504040204" pitchFamily="50" charset="-128"/>
              <a:ea typeface="Meiryo UI" panose="020B0604030504040204" pitchFamily="50" charset="-128"/>
            </a:endParaRPr>
          </a:p>
        </p:txBody>
      </p:sp>
      <p:sp>
        <p:nvSpPr>
          <p:cNvPr id="98" name="テキスト ボックス 97"/>
          <p:cNvSpPr txBox="1"/>
          <p:nvPr/>
        </p:nvSpPr>
        <p:spPr>
          <a:xfrm>
            <a:off x="5920462" y="2408576"/>
            <a:ext cx="615499"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②</a:t>
            </a:r>
            <a:endParaRPr kumimoji="1" lang="ja-JP" altLang="en-US" dirty="0">
              <a:latin typeface="Meiryo UI" panose="020B0604030504040204" pitchFamily="50" charset="-128"/>
              <a:ea typeface="Meiryo UI" panose="020B0604030504040204" pitchFamily="50" charset="-128"/>
            </a:endParaRPr>
          </a:p>
        </p:txBody>
      </p:sp>
      <p:sp>
        <p:nvSpPr>
          <p:cNvPr id="104" name="テキスト ボックス 103"/>
          <p:cNvSpPr txBox="1"/>
          <p:nvPr/>
        </p:nvSpPr>
        <p:spPr>
          <a:xfrm>
            <a:off x="6534375" y="4635199"/>
            <a:ext cx="615499"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③</a:t>
            </a: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2" y="1399433"/>
            <a:ext cx="4895206" cy="1573066"/>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58" y="3468185"/>
            <a:ext cx="4958321" cy="1020831"/>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86" y="5679059"/>
            <a:ext cx="4965738" cy="876306"/>
          </a:xfrm>
          <a:prstGeom prst="rect">
            <a:avLst/>
          </a:prstGeom>
        </p:spPr>
      </p:pic>
    </p:spTree>
    <p:extLst>
      <p:ext uri="{BB962C8B-B14F-4D97-AF65-F5344CB8AC3E}">
        <p14:creationId xmlns:p14="http://schemas.microsoft.com/office/powerpoint/2010/main" val="145121018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rgbClr val="FAEDF3"/>
            </a:gs>
            <a:gs pos="83000">
              <a:srgbClr val="FDB7B5"/>
            </a:gs>
            <a:gs pos="100000">
              <a:schemeClr val="accent2">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8940" y="1772816"/>
            <a:ext cx="4127134" cy="4339642"/>
          </a:xfrm>
        </p:spPr>
        <p:txBody>
          <a:bodyPr/>
          <a:lstStyle/>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日本ゲーム大賞応募作品です。</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「はさむ」をテーマとしています。</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視界に色のついたフィルターを</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“はさむ”ことによって対応した色の</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ギミックが消えて進めるように</a:t>
            </a: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なります。赤→炎　青→水　黄→雷</a:t>
            </a:r>
            <a:endPar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指定されたフィルターの枚数以内に</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ステージ上に設置されたキャラクターを回収してゴールに向かうパズルゲーム</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です。</a:t>
            </a:r>
            <a:endParaRPr lang="en-US" altLang="ja-JP"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初</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めてのチーム制作作品となります。</a:t>
            </a:r>
            <a:endParaRPr lang="en-US" altLang="ja-JP"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企画、デザイン、プログラムを担当</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しました。</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l="808" t="3408" r="564" b="1816"/>
          <a:stretch/>
        </p:blipFill>
        <p:spPr>
          <a:xfrm>
            <a:off x="5052000" y="1629001"/>
            <a:ext cx="3480000" cy="2520000"/>
          </a:xfrm>
          <a:prstGeom prst="rect">
            <a:avLst/>
          </a:prstGeom>
        </p:spPr>
      </p:pic>
      <p:grpSp>
        <p:nvGrpSpPr>
          <p:cNvPr id="4" name="グループ化 3"/>
          <p:cNvGrpSpPr/>
          <p:nvPr/>
        </p:nvGrpSpPr>
        <p:grpSpPr>
          <a:xfrm>
            <a:off x="3833517" y="4479003"/>
            <a:ext cx="5312338" cy="2026059"/>
            <a:chOff x="4059033" y="4473116"/>
            <a:chExt cx="4481738" cy="1549335"/>
          </a:xfrm>
        </p:grpSpPr>
        <p:sp>
          <p:nvSpPr>
            <p:cNvPr id="6" name="正方形/長方形 5"/>
            <p:cNvSpPr/>
            <p:nvPr/>
          </p:nvSpPr>
          <p:spPr>
            <a:xfrm>
              <a:off x="4508323" y="4473116"/>
              <a:ext cx="4032448" cy="15493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テキスト ボックス 6"/>
            <p:cNvSpPr txBox="1"/>
            <p:nvPr/>
          </p:nvSpPr>
          <p:spPr>
            <a:xfrm>
              <a:off x="4059033" y="4532601"/>
              <a:ext cx="2088231" cy="1382019"/>
            </a:xfrm>
            <a:prstGeom prst="rect">
              <a:avLst/>
            </a:prstGeom>
            <a:noFill/>
          </p:spPr>
          <p:txBody>
            <a:bodyPr wrap="square" rtlCol="0">
              <a:spAutoFit/>
            </a:bodyPr>
            <a:lstStyle/>
            <a:p>
              <a:pPr algn="r"/>
              <a:r>
                <a:rPr kumimoji="1" lang="ja-JP" altLang="en-US" b="1" dirty="0" smtClean="0">
                  <a:latin typeface="JKゴシックL" panose="02000600000000000000" pitchFamily="2" charset="-128"/>
                  <a:ea typeface="JKゴシックL" panose="02000600000000000000" pitchFamily="2" charset="-128"/>
                </a:rPr>
                <a:t>プラットフォーム</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使用言語</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使用ライブラリ</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制作人数・期間</a:t>
              </a:r>
              <a:endParaRPr kumimoji="1" lang="en-US" altLang="ja-JP" b="1" dirty="0" smtClean="0">
                <a:latin typeface="JKゴシックL" panose="02000600000000000000" pitchFamily="2" charset="-128"/>
                <a:ea typeface="JKゴシックL" panose="02000600000000000000" pitchFamily="2" charset="-128"/>
              </a:endParaRPr>
            </a:p>
            <a:p>
              <a:pPr algn="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ジャンル</a:t>
              </a:r>
              <a:r>
                <a:rPr kumimoji="1" lang="en-US" altLang="ja-JP" b="1" dirty="0">
                  <a:latin typeface="JKゴシックL" panose="02000600000000000000" pitchFamily="2" charset="-128"/>
                  <a:ea typeface="JKゴシックL" panose="02000600000000000000" pitchFamily="2" charset="-128"/>
                </a:rPr>
                <a:t>	</a:t>
              </a:r>
              <a:endParaRPr kumimoji="1" lang="ja-JP" altLang="en-US" b="1" dirty="0">
                <a:latin typeface="JKゴシックL" panose="02000600000000000000" pitchFamily="2" charset="-128"/>
                <a:ea typeface="JKゴシックL" panose="02000600000000000000" pitchFamily="2" charset="-128"/>
              </a:endParaRPr>
            </a:p>
          </p:txBody>
        </p:sp>
      </p:grpSp>
      <p:sp>
        <p:nvSpPr>
          <p:cNvPr id="8" name="テキスト ボックス 7"/>
          <p:cNvSpPr txBox="1"/>
          <p:nvPr/>
        </p:nvSpPr>
        <p:spPr>
          <a:xfrm>
            <a:off x="6308760" y="4555880"/>
            <a:ext cx="4074716" cy="1754326"/>
          </a:xfrm>
          <a:prstGeom prst="rect">
            <a:avLst/>
          </a:prstGeom>
          <a:noFill/>
        </p:spPr>
        <p:txBody>
          <a:bodyPr wrap="square" rtlCol="0">
            <a:spAutoFit/>
          </a:bodyPr>
          <a:lstStyle/>
          <a:p>
            <a:r>
              <a:rPr kumimoji="1" lang="en-US" altLang="ja-JP" b="1" dirty="0" smtClean="0">
                <a:latin typeface="JKゴシックL" panose="02000600000000000000" pitchFamily="2" charset="-128"/>
                <a:ea typeface="JKゴシックL" panose="02000600000000000000" pitchFamily="2" charset="-128"/>
              </a:rPr>
              <a:t>PC</a:t>
            </a:r>
          </a:p>
          <a:p>
            <a:r>
              <a:rPr kumimoji="1" lang="en-US" altLang="ja-JP" b="1" dirty="0" smtClean="0">
                <a:latin typeface="JKゴシックL" panose="02000600000000000000" pitchFamily="2" charset="-128"/>
                <a:ea typeface="JKゴシックL" panose="02000600000000000000" pitchFamily="2" charset="-128"/>
              </a:rPr>
              <a:t>C++</a:t>
            </a:r>
          </a:p>
          <a:p>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r>
              <a:rPr kumimoji="1" lang="en-US" altLang="ja-JP" b="1" dirty="0">
                <a:latin typeface="JKゴシックL" panose="02000600000000000000" pitchFamily="2" charset="-128"/>
                <a:ea typeface="JKゴシックL" panose="02000600000000000000" pitchFamily="2" charset="-128"/>
              </a:rPr>
              <a:t>4</a:t>
            </a:r>
            <a:r>
              <a:rPr kumimoji="1" lang="ja-JP" altLang="en-US" b="1" dirty="0" smtClean="0">
                <a:latin typeface="JKゴシックL" panose="02000600000000000000" pitchFamily="2" charset="-128"/>
                <a:ea typeface="JKゴシックL" panose="02000600000000000000" pitchFamily="2" charset="-128"/>
              </a:rPr>
              <a:t>人・</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月～</a:t>
            </a:r>
            <a:r>
              <a:rPr kumimoji="1" lang="en-US" altLang="ja-JP" b="1" dirty="0" smtClean="0">
                <a:latin typeface="JKゴシックL" panose="02000600000000000000" pitchFamily="2" charset="-128"/>
                <a:ea typeface="JKゴシックL" panose="02000600000000000000" pitchFamily="2" charset="-128"/>
              </a:rPr>
              <a:t>7</a:t>
            </a:r>
            <a:r>
              <a:rPr kumimoji="1" lang="ja-JP" altLang="en-US" b="1" dirty="0" smtClean="0">
                <a:latin typeface="JKゴシックL" panose="02000600000000000000" pitchFamily="2" charset="-128"/>
                <a:ea typeface="JKゴシックL" panose="02000600000000000000" pitchFamily="2" charset="-128"/>
              </a:rPr>
              <a:t>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（企画</a:t>
            </a:r>
            <a:r>
              <a:rPr kumimoji="1" lang="en-US" altLang="ja-JP" b="1" dirty="0" smtClean="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カ月、制作</a:t>
            </a:r>
            <a:r>
              <a:rPr kumimoji="1" lang="en-US" altLang="ja-JP" b="1" dirty="0" smtClean="0">
                <a:latin typeface="JKゴシックL" panose="02000600000000000000" pitchFamily="2" charset="-128"/>
                <a:ea typeface="JKゴシックL" panose="02000600000000000000" pitchFamily="2" charset="-128"/>
              </a:rPr>
              <a:t>4</a:t>
            </a:r>
            <a:r>
              <a:rPr kumimoji="1" lang="ja-JP" altLang="en-US" b="1" dirty="0" smtClean="0">
                <a:latin typeface="JKゴシックL" panose="02000600000000000000" pitchFamily="2" charset="-128"/>
                <a:ea typeface="JKゴシックL" panose="02000600000000000000" pitchFamily="2" charset="-128"/>
              </a:rPr>
              <a:t>カ月）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救出パズルゲーム</a:t>
            </a:r>
            <a:endParaRPr kumimoji="1" lang="ja-JP" altLang="en-US" b="1" dirty="0">
              <a:latin typeface="JKゴシックL" panose="02000600000000000000" pitchFamily="2" charset="-128"/>
              <a:ea typeface="JKゴシックL" panose="02000600000000000000" pitchFamily="2" charset="-128"/>
            </a:endParaRPr>
          </a:p>
        </p:txBody>
      </p:sp>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0197" y="-1158861"/>
            <a:ext cx="6349206" cy="3809524"/>
          </a:xfrm>
          <a:prstGeom prst="rect">
            <a:avLst/>
          </a:prstGeom>
        </p:spPr>
      </p:pic>
      <p:sp>
        <p:nvSpPr>
          <p:cNvPr id="15" name="テキスト ボックス 14"/>
          <p:cNvSpPr txBox="1"/>
          <p:nvPr/>
        </p:nvSpPr>
        <p:spPr>
          <a:xfrm>
            <a:off x="2483768" y="1055959"/>
            <a:ext cx="4392488" cy="461665"/>
          </a:xfrm>
          <a:prstGeom prst="rect">
            <a:avLst/>
          </a:prstGeom>
          <a:noFill/>
        </p:spPr>
        <p:txBody>
          <a:bodyPr wrap="square" rtlCol="0">
            <a:spAutoFit/>
          </a:bodyPr>
          <a:lstStyle/>
          <a:p>
            <a:r>
              <a:rPr kumimoji="1" lang="en-US" altLang="ja-JP" sz="2400" b="1" dirty="0" smtClean="0">
                <a:solidFill>
                  <a:srgbClr val="FF6600"/>
                </a:solidFill>
                <a:latin typeface="JKゴシックL" panose="02000600000000000000" pitchFamily="2" charset="-128"/>
                <a:ea typeface="JKゴシックL" panose="02000600000000000000" pitchFamily="2" charset="-128"/>
              </a:rPr>
              <a:t>Filter</a:t>
            </a:r>
            <a:r>
              <a:rPr kumimoji="1" lang="ja-JP" altLang="en-US" sz="2400" b="1" dirty="0">
                <a:solidFill>
                  <a:srgbClr val="FF6600"/>
                </a:solidFill>
                <a:latin typeface="JKゴシックL" panose="02000600000000000000" pitchFamily="2" charset="-128"/>
                <a:ea typeface="JKゴシックL" panose="02000600000000000000" pitchFamily="2" charset="-128"/>
              </a:rPr>
              <a:t> </a:t>
            </a:r>
            <a:r>
              <a:rPr kumimoji="1" lang="en-US" altLang="ja-JP" sz="2400" b="1" dirty="0" smtClean="0">
                <a:solidFill>
                  <a:srgbClr val="FF6600"/>
                </a:solidFill>
                <a:latin typeface="JKゴシックL" panose="02000600000000000000" pitchFamily="2" charset="-128"/>
                <a:ea typeface="JKゴシックL" panose="02000600000000000000" pitchFamily="2" charset="-128"/>
              </a:rPr>
              <a:t>+</a:t>
            </a:r>
            <a:r>
              <a:rPr kumimoji="1" lang="ja-JP" altLang="en-US" sz="2400" b="1" dirty="0" smtClean="0">
                <a:solidFill>
                  <a:srgbClr val="FF6600"/>
                </a:solidFill>
                <a:latin typeface="JKゴシックL" panose="02000600000000000000" pitchFamily="2" charset="-128"/>
                <a:ea typeface="JKゴシックL" panose="02000600000000000000" pitchFamily="2" charset="-128"/>
              </a:rPr>
              <a:t> </a:t>
            </a:r>
            <a:r>
              <a:rPr kumimoji="1" lang="en-US" altLang="ja-JP" sz="2400" b="1" dirty="0">
                <a:solidFill>
                  <a:srgbClr val="FF6600"/>
                </a:solidFill>
                <a:latin typeface="JKゴシックL" panose="02000600000000000000" pitchFamily="2" charset="-128"/>
                <a:ea typeface="JKゴシックL" panose="02000600000000000000" pitchFamily="2" charset="-128"/>
              </a:rPr>
              <a:t>H</a:t>
            </a:r>
            <a:r>
              <a:rPr kumimoji="1" lang="en-US" altLang="ja-JP" sz="2400" b="1" dirty="0" smtClean="0">
                <a:solidFill>
                  <a:srgbClr val="FF6600"/>
                </a:solidFill>
                <a:latin typeface="JKゴシックL" panose="02000600000000000000" pitchFamily="2" charset="-128"/>
                <a:ea typeface="JKゴシックL" panose="02000600000000000000" pitchFamily="2" charset="-128"/>
              </a:rPr>
              <a:t>elper</a:t>
            </a:r>
            <a:endParaRPr kumimoji="1" lang="ja-JP" altLang="en-US" sz="2400" b="1" dirty="0">
              <a:solidFill>
                <a:srgbClr val="FF6600"/>
              </a:solidFill>
              <a:latin typeface="JKゴシックL" panose="02000600000000000000" pitchFamily="2" charset="-128"/>
              <a:ea typeface="JKゴシックL" panose="02000600000000000000" pitchFamily="2" charset="-128"/>
            </a:endParaRP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rgbClr val="FAEDF3"/>
            </a:gs>
            <a:gs pos="83000">
              <a:srgbClr val="FDB7B5"/>
            </a:gs>
            <a:gs pos="100000">
              <a:schemeClr val="accent2">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8344" y="378934"/>
            <a:ext cx="4013052" cy="5472608"/>
          </a:xfrm>
        </p:spPr>
        <p:txBody>
          <a:bodyPr/>
          <a:lstStyle/>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プログラムの担当箇所</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ja-JP" altLang="en-US" sz="2000" b="1" dirty="0" smtClean="0">
                <a:ln>
                  <a:solidFill>
                    <a:sysClr val="windowText" lastClr="000000"/>
                  </a:solidFill>
                </a:ln>
                <a:solidFill>
                  <a:schemeClr val="accent1"/>
                </a:solidFill>
                <a:effectLst/>
                <a:latin typeface="Meiryo UI" pitchFamily="50" charset="-128"/>
                <a:ea typeface="Meiryo UI" pitchFamily="50" charset="-128"/>
                <a:cs typeface="Meiryo UI" pitchFamily="50" charset="-128"/>
                <a:sym typeface="Calibri" pitchFamily="34" charset="0"/>
              </a:rPr>
              <a:t>タイトルクラス</a:t>
            </a:r>
            <a:endParaRPr lang="en-US" altLang="ja-JP" sz="2000" b="1" dirty="0" smtClean="0">
              <a:ln>
                <a:solidFill>
                  <a:sysClr val="windowText" lastClr="000000"/>
                </a:solidFill>
              </a:ln>
              <a:solidFill>
                <a:schemeClr val="accent1"/>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→デザインからすべてを担当</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動画を利用して常に動きが</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あるように</a:t>
            </a: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工夫</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しました</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rPr>
              <a:t>MAP</a:t>
            </a:r>
            <a:r>
              <a:rPr lang="ja-JP" altLang="en-US"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→プレイヤーなどのクラスから</a:t>
            </a:r>
            <a:endPar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a:t>
            </a: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情報を受け取り判定などを</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行っているクラス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下は判定を行っている部分</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err="1"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rPr>
              <a:t>miniMAP</a:t>
            </a:r>
            <a:r>
              <a:rPr lang="ja-JP" altLang="en-US" sz="2000" b="1" dirty="0"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→画面右上に表示しているもの</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プレイヤーの位置を点滅で表示</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err="1"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soundManager</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CREDIT</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a:t>
            </a:r>
            <a:r>
              <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TIMER</a:t>
            </a: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p:txBody>
      </p:sp>
      <p:pic>
        <p:nvPicPr>
          <p:cNvPr id="8" name="図 7">
            <a:extLst>
              <a:ext uri="{FF2B5EF4-FFF2-40B4-BE49-F238E27FC236}">
                <a16:creationId xmlns:a16="http://schemas.microsoft.com/office/drawing/2014/main" xmlns="" id="{35E9F00F-8FB5-4BBA-8AC8-2BF904872A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1592" y="3619859"/>
            <a:ext cx="3998588" cy="2998941"/>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852" y="584026"/>
            <a:ext cx="4171328" cy="2628950"/>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84" y="3212976"/>
            <a:ext cx="4198292" cy="813766"/>
          </a:xfrm>
          <a:prstGeom prst="rect">
            <a:avLst/>
          </a:prstGeom>
        </p:spPr>
      </p:pic>
      <p:sp>
        <p:nvSpPr>
          <p:cNvPr id="7" name="テキスト ボックス 6"/>
          <p:cNvSpPr txBox="1"/>
          <p:nvPr/>
        </p:nvSpPr>
        <p:spPr>
          <a:xfrm>
            <a:off x="4625156" y="194268"/>
            <a:ext cx="3384376" cy="369332"/>
          </a:xfrm>
          <a:prstGeom prst="rect">
            <a:avLst/>
          </a:prstGeom>
          <a:noFill/>
        </p:spPr>
        <p:txBody>
          <a:bodyPr wrap="square" rtlCol="0">
            <a:spAutoFit/>
          </a:bodyPr>
          <a:lstStyle/>
          <a:p>
            <a:r>
              <a:rPr kumimoji="1" lang="ja-JP" altLang="en-US" b="1" dirty="0" smtClean="0">
                <a:ln>
                  <a:solidFill>
                    <a:sysClr val="windowText" lastClr="000000"/>
                  </a:solidFill>
                </a:ln>
                <a:solidFill>
                  <a:schemeClr val="accent1"/>
                </a:solidFill>
                <a:latin typeface="Meiryo UI" panose="020B0604030504040204" pitchFamily="50" charset="-128"/>
                <a:ea typeface="Meiryo UI" panose="020B0604030504040204" pitchFamily="50" charset="-128"/>
              </a:rPr>
              <a:t>タイトルシーンの一部</a:t>
            </a:r>
            <a:endParaRPr kumimoji="1" lang="ja-JP" altLang="en-US" b="1" dirty="0">
              <a:ln>
                <a:solidFill>
                  <a:sysClr val="windowText" lastClr="000000"/>
                </a:solidFill>
              </a:ln>
              <a:solidFill>
                <a:schemeClr val="accent1"/>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4801592" y="3250527"/>
            <a:ext cx="3528392" cy="369332"/>
          </a:xfrm>
          <a:prstGeom prst="rect">
            <a:avLst/>
          </a:prstGeom>
          <a:noFill/>
        </p:spPr>
        <p:txBody>
          <a:bodyPr wrap="square" rtlCol="0">
            <a:spAutoFit/>
          </a:bodyPr>
          <a:lstStyle/>
          <a:p>
            <a:r>
              <a:rPr kumimoji="1" lang="ja-JP" altLang="en-US" b="1" dirty="0" smtClean="0">
                <a:ln>
                  <a:solidFill>
                    <a:sysClr val="windowText" lastClr="000000"/>
                  </a:solidFill>
                </a:ln>
                <a:solidFill>
                  <a:schemeClr val="accent5"/>
                </a:solidFill>
                <a:latin typeface="Meiryo UI" panose="020B0604030504040204" pitchFamily="50" charset="-128"/>
                <a:ea typeface="Meiryo UI" panose="020B0604030504040204" pitchFamily="50" charset="-128"/>
              </a:rPr>
              <a:t>プレイ画面</a:t>
            </a:r>
            <a:endParaRPr kumimoji="1" lang="ja-JP" altLang="en-US" b="1" dirty="0">
              <a:ln>
                <a:solidFill>
                  <a:sysClr val="windowText" lastClr="000000"/>
                </a:solidFill>
              </a:ln>
              <a:solidFill>
                <a:schemeClr val="accent5"/>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1611401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Textured template_Wine Segoe_TP010286784">
  <a:themeElements>
    <a:clrScheme name="Red Template Template">
      <a:dk1>
        <a:srgbClr val="000000"/>
      </a:dk1>
      <a:lt1>
        <a:srgbClr val="FFFFFF"/>
      </a:lt1>
      <a:dk2>
        <a:srgbClr val="9C2828"/>
      </a:dk2>
      <a:lt2>
        <a:srgbClr val="FFFF99"/>
      </a:lt2>
      <a:accent1>
        <a:srgbClr val="FFC000"/>
      </a:accent1>
      <a:accent2>
        <a:srgbClr val="0D84CD"/>
      </a:accent2>
      <a:accent3>
        <a:srgbClr val="AD5778"/>
      </a:accent3>
      <a:accent4>
        <a:srgbClr val="919E7A"/>
      </a:accent4>
      <a:accent5>
        <a:srgbClr val="DA804E"/>
      </a:accent5>
      <a:accent6>
        <a:srgbClr val="7D3DA1"/>
      </a:accent6>
      <a:hlink>
        <a:srgbClr val="F0ED7B"/>
      </a:hlink>
      <a:folHlink>
        <a:srgbClr val="F3EB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しずく">
  <a:themeElements>
    <a:clrScheme name="しずく">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しずく">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しずく">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40DE799-400D-457A-A0F1-CBEB124E44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プレゼンテーションのスライドのサンプル (ワイン色のテクスチャのデザイン)</Template>
  <TotalTime>8319</TotalTime>
  <Words>2544</Words>
  <Application>Microsoft Office PowerPoint</Application>
  <PresentationFormat>画面に合わせる (4:3)</PresentationFormat>
  <Paragraphs>352</Paragraphs>
  <Slides>18</Slides>
  <Notes>10</Notes>
  <HiddenSlides>0</HiddenSlides>
  <MMClips>0</MMClips>
  <ScaleCrop>false</ScaleCrop>
  <HeadingPairs>
    <vt:vector size="6" baseType="variant">
      <vt:variant>
        <vt:lpstr>使用されているフォント</vt:lpstr>
      </vt:variant>
      <vt:variant>
        <vt:i4>9</vt:i4>
      </vt:variant>
      <vt:variant>
        <vt:lpstr>テーマ</vt:lpstr>
      </vt:variant>
      <vt:variant>
        <vt:i4>3</vt:i4>
      </vt:variant>
      <vt:variant>
        <vt:lpstr>スライド タイトル</vt:lpstr>
      </vt:variant>
      <vt:variant>
        <vt:i4>18</vt:i4>
      </vt:variant>
    </vt:vector>
  </HeadingPairs>
  <TitlesOfParts>
    <vt:vector size="30" baseType="lpstr">
      <vt:lpstr>Arial Unicode MS</vt:lpstr>
      <vt:lpstr>JKゴシックL</vt:lpstr>
      <vt:lpstr>Meiryo UI</vt:lpstr>
      <vt:lpstr>ＭＳ Ｐゴシック</vt:lpstr>
      <vt:lpstr>Tw Cen MT</vt:lpstr>
      <vt:lpstr>Arial</vt:lpstr>
      <vt:lpstr>Calibri</vt:lpstr>
      <vt:lpstr>Courier New</vt:lpstr>
      <vt:lpstr>Wingdings</vt:lpstr>
      <vt:lpstr>1_Textured template_Wine Segoe_TP010286784</vt:lpstr>
      <vt:lpstr>White with Courier font for code slides</vt:lpstr>
      <vt:lpstr>しずく</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vt:lpstr>
      <vt:lpstr>授業作品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ポートフォリオ</dc:title>
  <dc:creator>中村葵</dc:creator>
  <cp:keywords/>
  <cp:lastModifiedBy>中村葵</cp:lastModifiedBy>
  <cp:revision>224</cp:revision>
  <dcterms:created xsi:type="dcterms:W3CDTF">2017-12-17T20:28:20Z</dcterms:created>
  <dcterms:modified xsi:type="dcterms:W3CDTF">2018-04-12T20:22:06Z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TC102867849990</vt:lpwstr>
  </property>
</Properties>
</file>